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96" r:id="rId3"/>
    <p:sldId id="2911" r:id="rId4"/>
    <p:sldId id="2912" r:id="rId5"/>
    <p:sldId id="2914" r:id="rId6"/>
    <p:sldId id="297" r:id="rId7"/>
    <p:sldId id="315" r:id="rId8"/>
    <p:sldId id="311" r:id="rId9"/>
    <p:sldId id="312" r:id="rId10"/>
    <p:sldId id="313" r:id="rId11"/>
    <p:sldId id="314" r:id="rId12"/>
    <p:sldId id="316" r:id="rId13"/>
    <p:sldId id="318" r:id="rId14"/>
    <p:sldId id="317" r:id="rId15"/>
    <p:sldId id="258" r:id="rId16"/>
    <p:sldId id="259" r:id="rId17"/>
    <p:sldId id="298" r:id="rId18"/>
    <p:sldId id="308" r:id="rId19"/>
    <p:sldId id="299" r:id="rId20"/>
    <p:sldId id="302" r:id="rId21"/>
    <p:sldId id="304" r:id="rId22"/>
    <p:sldId id="305" r:id="rId23"/>
    <p:sldId id="306" r:id="rId24"/>
    <p:sldId id="303" r:id="rId25"/>
    <p:sldId id="307" r:id="rId26"/>
    <p:sldId id="309" r:id="rId27"/>
    <p:sldId id="301" r:id="rId28"/>
    <p:sldId id="310" r:id="rId29"/>
    <p:sldId id="320" r:id="rId30"/>
    <p:sldId id="2867" r:id="rId31"/>
    <p:sldId id="321" r:id="rId32"/>
    <p:sldId id="322" r:id="rId33"/>
    <p:sldId id="323" r:id="rId34"/>
    <p:sldId id="325" r:id="rId35"/>
    <p:sldId id="326" r:id="rId36"/>
    <p:sldId id="327" r:id="rId37"/>
    <p:sldId id="260" r:id="rId38"/>
    <p:sldId id="2868" r:id="rId39"/>
    <p:sldId id="261" r:id="rId40"/>
    <p:sldId id="262" r:id="rId41"/>
    <p:sldId id="324" r:id="rId42"/>
    <p:sldId id="263" r:id="rId43"/>
    <p:sldId id="264" r:id="rId44"/>
    <p:sldId id="265" r:id="rId45"/>
    <p:sldId id="266" r:id="rId46"/>
    <p:sldId id="267" r:id="rId47"/>
    <p:sldId id="268" r:id="rId48"/>
    <p:sldId id="269" r:id="rId49"/>
    <p:sldId id="270" r:id="rId50"/>
    <p:sldId id="271" r:id="rId51"/>
    <p:sldId id="2869" r:id="rId52"/>
    <p:sldId id="2861" r:id="rId53"/>
    <p:sldId id="2862" r:id="rId54"/>
    <p:sldId id="2863" r:id="rId55"/>
    <p:sldId id="2864" r:id="rId56"/>
    <p:sldId id="2870" r:id="rId57"/>
    <p:sldId id="272" r:id="rId58"/>
    <p:sldId id="2865"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2872" r:id="rId74"/>
    <p:sldId id="2910" r:id="rId75"/>
    <p:sldId id="342" r:id="rId76"/>
    <p:sldId id="2871" r:id="rId77"/>
    <p:sldId id="2873" r:id="rId78"/>
    <p:sldId id="2874" r:id="rId79"/>
    <p:sldId id="2875" r:id="rId80"/>
    <p:sldId id="2876" r:id="rId81"/>
    <p:sldId id="2878" r:id="rId82"/>
    <p:sldId id="2879" r:id="rId83"/>
    <p:sldId id="2880" r:id="rId84"/>
    <p:sldId id="2881" r:id="rId85"/>
    <p:sldId id="2882" r:id="rId86"/>
    <p:sldId id="2883" r:id="rId87"/>
    <p:sldId id="2885" r:id="rId88"/>
    <p:sldId id="2886" r:id="rId89"/>
    <p:sldId id="2887" r:id="rId90"/>
    <p:sldId id="2891" r:id="rId91"/>
    <p:sldId id="2888" r:id="rId92"/>
    <p:sldId id="2889" r:id="rId93"/>
    <p:sldId id="2890" r:id="rId94"/>
    <p:sldId id="2892" r:id="rId95"/>
    <p:sldId id="2893" r:id="rId96"/>
    <p:sldId id="2894" r:id="rId97"/>
    <p:sldId id="2895" r:id="rId98"/>
    <p:sldId id="2896" r:id="rId99"/>
    <p:sldId id="2897" r:id="rId100"/>
    <p:sldId id="2898" r:id="rId101"/>
    <p:sldId id="2899" r:id="rId102"/>
    <p:sldId id="2900" r:id="rId103"/>
    <p:sldId id="2901" r:id="rId104"/>
    <p:sldId id="2902" r:id="rId105"/>
    <p:sldId id="2903" r:id="rId106"/>
    <p:sldId id="2904" r:id="rId107"/>
    <p:sldId id="2905" r:id="rId108"/>
    <p:sldId id="2906" r:id="rId109"/>
    <p:sldId id="2907" r:id="rId110"/>
    <p:sldId id="2908" r:id="rId111"/>
    <p:sldId id="2909" r:id="rId112"/>
    <p:sldId id="2913" r:id="rId113"/>
    <p:sldId id="2915"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DCA19-40D8-436D-97D8-8BB2D84D384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PE"/>
        </a:p>
      </dgm:t>
    </dgm:pt>
    <dgm:pt modelId="{CDD36F54-6D29-4371-ACBE-61E50BFC51C5}">
      <dgm:prSet phldrT="[Texto]"/>
      <dgm:spPr/>
      <dgm:t>
        <a:bodyPr/>
        <a:lstStyle/>
        <a:p>
          <a:r>
            <a:rPr lang="es-PE" dirty="0" err="1"/>
            <a:t>Usus</a:t>
          </a:r>
          <a:endParaRPr lang="es-PE" dirty="0"/>
        </a:p>
      </dgm:t>
    </dgm:pt>
    <dgm:pt modelId="{39B993E7-3666-436B-890B-5E3F1CC86D91}" type="parTrans" cxnId="{3AA972CD-DACA-4745-BC56-9DB410FCE376}">
      <dgm:prSet/>
      <dgm:spPr/>
      <dgm:t>
        <a:bodyPr/>
        <a:lstStyle/>
        <a:p>
          <a:endParaRPr lang="es-PE"/>
        </a:p>
      </dgm:t>
    </dgm:pt>
    <dgm:pt modelId="{5AB2750C-758E-43DF-AEF6-88426874C3FB}" type="sibTrans" cxnId="{3AA972CD-DACA-4745-BC56-9DB410FCE376}">
      <dgm:prSet/>
      <dgm:spPr/>
      <dgm:t>
        <a:bodyPr/>
        <a:lstStyle/>
        <a:p>
          <a:endParaRPr lang="es-PE"/>
        </a:p>
      </dgm:t>
    </dgm:pt>
    <dgm:pt modelId="{1AAD0E93-A8C0-4A1F-9529-16BE0BB6EC45}">
      <dgm:prSet phldrT="[Texto]"/>
      <dgm:spPr/>
      <dgm:t>
        <a:bodyPr/>
        <a:lstStyle/>
        <a:p>
          <a:r>
            <a:rPr lang="es-PE" dirty="0" err="1"/>
            <a:t>Capere</a:t>
          </a:r>
          <a:endParaRPr lang="es-PE" dirty="0"/>
        </a:p>
      </dgm:t>
    </dgm:pt>
    <dgm:pt modelId="{96A272FF-0D02-44BD-9453-CE6B851757D6}" type="parTrans" cxnId="{B767D1FA-5F67-41C5-B8D0-1C25ED61A8FE}">
      <dgm:prSet/>
      <dgm:spPr/>
      <dgm:t>
        <a:bodyPr/>
        <a:lstStyle/>
        <a:p>
          <a:endParaRPr lang="es-PE"/>
        </a:p>
      </dgm:t>
    </dgm:pt>
    <dgm:pt modelId="{01CFC2EF-39DF-4FD3-9008-4676FC8CC6CA}" type="sibTrans" cxnId="{B767D1FA-5F67-41C5-B8D0-1C25ED61A8FE}">
      <dgm:prSet/>
      <dgm:spPr/>
      <dgm:t>
        <a:bodyPr/>
        <a:lstStyle/>
        <a:p>
          <a:endParaRPr lang="es-PE"/>
        </a:p>
      </dgm:t>
    </dgm:pt>
    <dgm:pt modelId="{5E82BBA3-8474-42D6-8E09-C3D30746C669}" type="pres">
      <dgm:prSet presAssocID="{AE9DCA19-40D8-436D-97D8-8BB2D84D3849}" presName="diagram" presStyleCnt="0">
        <dgm:presLayoutVars>
          <dgm:dir/>
          <dgm:resizeHandles val="exact"/>
        </dgm:presLayoutVars>
      </dgm:prSet>
      <dgm:spPr/>
    </dgm:pt>
    <dgm:pt modelId="{C28B8074-BCAF-42E0-B383-76BBB80FD97C}" type="pres">
      <dgm:prSet presAssocID="{CDD36F54-6D29-4371-ACBE-61E50BFC51C5}" presName="arrow" presStyleLbl="node1" presStyleIdx="0" presStyleCnt="2">
        <dgm:presLayoutVars>
          <dgm:bulletEnabled val="1"/>
        </dgm:presLayoutVars>
      </dgm:prSet>
      <dgm:spPr/>
    </dgm:pt>
    <dgm:pt modelId="{ECB521C6-98FD-4AA2-A93E-0E59213E945D}" type="pres">
      <dgm:prSet presAssocID="{1AAD0E93-A8C0-4A1F-9529-16BE0BB6EC45}" presName="arrow" presStyleLbl="node1" presStyleIdx="1" presStyleCnt="2">
        <dgm:presLayoutVars>
          <dgm:bulletEnabled val="1"/>
        </dgm:presLayoutVars>
      </dgm:prSet>
      <dgm:spPr/>
    </dgm:pt>
  </dgm:ptLst>
  <dgm:cxnLst>
    <dgm:cxn modelId="{DB4AA009-C0B5-42E9-9893-12D8CCB5CDB9}" type="presOf" srcId="{CDD36F54-6D29-4371-ACBE-61E50BFC51C5}" destId="{C28B8074-BCAF-42E0-B383-76BBB80FD97C}" srcOrd="0" destOrd="0" presId="urn:microsoft.com/office/officeart/2005/8/layout/arrow5"/>
    <dgm:cxn modelId="{3BE95FB4-DD22-4242-BB9F-B52D515441C0}" type="presOf" srcId="{AE9DCA19-40D8-436D-97D8-8BB2D84D3849}" destId="{5E82BBA3-8474-42D6-8E09-C3D30746C669}" srcOrd="0" destOrd="0" presId="urn:microsoft.com/office/officeart/2005/8/layout/arrow5"/>
    <dgm:cxn modelId="{3AA972CD-DACA-4745-BC56-9DB410FCE376}" srcId="{AE9DCA19-40D8-436D-97D8-8BB2D84D3849}" destId="{CDD36F54-6D29-4371-ACBE-61E50BFC51C5}" srcOrd="0" destOrd="0" parTransId="{39B993E7-3666-436B-890B-5E3F1CC86D91}" sibTransId="{5AB2750C-758E-43DF-AEF6-88426874C3FB}"/>
    <dgm:cxn modelId="{27F777F6-16C2-4F60-A239-E3B76D8B4840}" type="presOf" srcId="{1AAD0E93-A8C0-4A1F-9529-16BE0BB6EC45}" destId="{ECB521C6-98FD-4AA2-A93E-0E59213E945D}" srcOrd="0" destOrd="0" presId="urn:microsoft.com/office/officeart/2005/8/layout/arrow5"/>
    <dgm:cxn modelId="{B767D1FA-5F67-41C5-B8D0-1C25ED61A8FE}" srcId="{AE9DCA19-40D8-436D-97D8-8BB2D84D3849}" destId="{1AAD0E93-A8C0-4A1F-9529-16BE0BB6EC45}" srcOrd="1" destOrd="0" parTransId="{96A272FF-0D02-44BD-9453-CE6B851757D6}" sibTransId="{01CFC2EF-39DF-4FD3-9008-4676FC8CC6CA}"/>
    <dgm:cxn modelId="{000162E7-F264-4971-A308-522379A54FD9}" type="presParOf" srcId="{5E82BBA3-8474-42D6-8E09-C3D30746C669}" destId="{C28B8074-BCAF-42E0-B383-76BBB80FD97C}" srcOrd="0" destOrd="0" presId="urn:microsoft.com/office/officeart/2005/8/layout/arrow5"/>
    <dgm:cxn modelId="{C1E335F0-D65E-4E63-9D33-6760810AD4A4}" type="presParOf" srcId="{5E82BBA3-8474-42D6-8E09-C3D30746C669}" destId="{ECB521C6-98FD-4AA2-A93E-0E59213E945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4D612-F844-41D1-A8E5-3BFF77CA148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PE"/>
        </a:p>
      </dgm:t>
    </dgm:pt>
    <dgm:pt modelId="{3A51BAAB-F76F-4758-8A47-967FB79E216B}">
      <dgm:prSet phldrT="[Texto]"/>
      <dgm:spPr/>
      <dgm:t>
        <a:bodyPr/>
        <a:lstStyle/>
        <a:p>
          <a:r>
            <a:rPr lang="es-PE" dirty="0"/>
            <a:t>Art. 952</a:t>
          </a:r>
        </a:p>
      </dgm:t>
    </dgm:pt>
    <dgm:pt modelId="{F57ADEFB-F739-45CC-96A1-CF0E4C73BECB}" type="parTrans" cxnId="{62EB6C30-5DF6-4987-8664-0715BAE98E27}">
      <dgm:prSet/>
      <dgm:spPr/>
      <dgm:t>
        <a:bodyPr/>
        <a:lstStyle/>
        <a:p>
          <a:endParaRPr lang="es-PE"/>
        </a:p>
      </dgm:t>
    </dgm:pt>
    <dgm:pt modelId="{139F4361-5651-47D1-AEDE-63BDE65FF1E3}" type="sibTrans" cxnId="{62EB6C30-5DF6-4987-8664-0715BAE98E27}">
      <dgm:prSet/>
      <dgm:spPr/>
      <dgm:t>
        <a:bodyPr/>
        <a:lstStyle/>
        <a:p>
          <a:endParaRPr lang="es-PE"/>
        </a:p>
      </dgm:t>
    </dgm:pt>
    <dgm:pt modelId="{55591DD3-4BE6-45A5-9FB9-76F3E9AFA9F6}">
      <dgm:prSet phldrT="[Texto]"/>
      <dgm:spPr/>
      <dgm:t>
        <a:bodyPr/>
        <a:lstStyle/>
        <a:p>
          <a:r>
            <a:rPr lang="es-PE" dirty="0"/>
            <a:t>Art. 2014</a:t>
          </a:r>
        </a:p>
      </dgm:t>
    </dgm:pt>
    <dgm:pt modelId="{BB32B2B1-3990-4ACF-BF1A-69E65367F3A9}" type="parTrans" cxnId="{627C5FEE-F8CE-4B7C-879C-A5C447657B82}">
      <dgm:prSet/>
      <dgm:spPr/>
      <dgm:t>
        <a:bodyPr/>
        <a:lstStyle/>
        <a:p>
          <a:endParaRPr lang="es-PE"/>
        </a:p>
      </dgm:t>
    </dgm:pt>
    <dgm:pt modelId="{6E60B604-15D4-43B5-94F0-9A1F618A9E7C}" type="sibTrans" cxnId="{627C5FEE-F8CE-4B7C-879C-A5C447657B82}">
      <dgm:prSet/>
      <dgm:spPr/>
      <dgm:t>
        <a:bodyPr/>
        <a:lstStyle/>
        <a:p>
          <a:endParaRPr lang="es-PE"/>
        </a:p>
      </dgm:t>
    </dgm:pt>
    <dgm:pt modelId="{63B4883B-5A74-4ACF-9DA0-311FCCA73D64}" type="pres">
      <dgm:prSet presAssocID="{0EB4D612-F844-41D1-A8E5-3BFF77CA1486}" presName="diagram" presStyleCnt="0">
        <dgm:presLayoutVars>
          <dgm:dir/>
          <dgm:resizeHandles val="exact"/>
        </dgm:presLayoutVars>
      </dgm:prSet>
      <dgm:spPr/>
    </dgm:pt>
    <dgm:pt modelId="{1BEDC8C9-1889-42E3-98A2-497ADDE9D99C}" type="pres">
      <dgm:prSet presAssocID="{3A51BAAB-F76F-4758-8A47-967FB79E216B}" presName="arrow" presStyleLbl="node1" presStyleIdx="0" presStyleCnt="2">
        <dgm:presLayoutVars>
          <dgm:bulletEnabled val="1"/>
        </dgm:presLayoutVars>
      </dgm:prSet>
      <dgm:spPr/>
    </dgm:pt>
    <dgm:pt modelId="{17D04521-F488-4CBD-B1BF-585184936299}" type="pres">
      <dgm:prSet presAssocID="{55591DD3-4BE6-45A5-9FB9-76F3E9AFA9F6}" presName="arrow" presStyleLbl="node1" presStyleIdx="1" presStyleCnt="2">
        <dgm:presLayoutVars>
          <dgm:bulletEnabled val="1"/>
        </dgm:presLayoutVars>
      </dgm:prSet>
      <dgm:spPr/>
    </dgm:pt>
  </dgm:ptLst>
  <dgm:cxnLst>
    <dgm:cxn modelId="{62EB6C30-5DF6-4987-8664-0715BAE98E27}" srcId="{0EB4D612-F844-41D1-A8E5-3BFF77CA1486}" destId="{3A51BAAB-F76F-4758-8A47-967FB79E216B}" srcOrd="0" destOrd="0" parTransId="{F57ADEFB-F739-45CC-96A1-CF0E4C73BECB}" sibTransId="{139F4361-5651-47D1-AEDE-63BDE65FF1E3}"/>
    <dgm:cxn modelId="{E9EDD947-162C-4A16-9210-8685FC9628D5}" type="presOf" srcId="{3A51BAAB-F76F-4758-8A47-967FB79E216B}" destId="{1BEDC8C9-1889-42E3-98A2-497ADDE9D99C}" srcOrd="0" destOrd="0" presId="urn:microsoft.com/office/officeart/2005/8/layout/arrow5"/>
    <dgm:cxn modelId="{97F62585-4BC0-4E9A-A358-D8DFEE06D5FE}" type="presOf" srcId="{55591DD3-4BE6-45A5-9FB9-76F3E9AFA9F6}" destId="{17D04521-F488-4CBD-B1BF-585184936299}" srcOrd="0" destOrd="0" presId="urn:microsoft.com/office/officeart/2005/8/layout/arrow5"/>
    <dgm:cxn modelId="{AD829AEC-2AEA-4108-8B94-C2201DBA23AA}" type="presOf" srcId="{0EB4D612-F844-41D1-A8E5-3BFF77CA1486}" destId="{63B4883B-5A74-4ACF-9DA0-311FCCA73D64}" srcOrd="0" destOrd="0" presId="urn:microsoft.com/office/officeart/2005/8/layout/arrow5"/>
    <dgm:cxn modelId="{627C5FEE-F8CE-4B7C-879C-A5C447657B82}" srcId="{0EB4D612-F844-41D1-A8E5-3BFF77CA1486}" destId="{55591DD3-4BE6-45A5-9FB9-76F3E9AFA9F6}" srcOrd="1" destOrd="0" parTransId="{BB32B2B1-3990-4ACF-BF1A-69E65367F3A9}" sibTransId="{6E60B604-15D4-43B5-94F0-9A1F618A9E7C}"/>
    <dgm:cxn modelId="{2231EFD2-02B0-4B52-8805-B3F93E634119}" type="presParOf" srcId="{63B4883B-5A74-4ACF-9DA0-311FCCA73D64}" destId="{1BEDC8C9-1889-42E3-98A2-497ADDE9D99C}" srcOrd="0" destOrd="0" presId="urn:microsoft.com/office/officeart/2005/8/layout/arrow5"/>
    <dgm:cxn modelId="{6E106EB6-BFA7-4EED-8CBF-74B09CC56401}" type="presParOf" srcId="{63B4883B-5A74-4ACF-9DA0-311FCCA73D64}" destId="{17D04521-F488-4CBD-B1BF-58518493629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BFE6E-9C07-4232-8AD4-9ED60C18065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99E95709-C6CD-467D-A63B-0958E35A2631}">
      <dgm:prSet phldrT="[Texto]"/>
      <dgm:spPr/>
      <dgm:t>
        <a:bodyPr/>
        <a:lstStyle/>
        <a:p>
          <a:r>
            <a:rPr lang="es-PE" dirty="0"/>
            <a:t>1</a:t>
          </a:r>
        </a:p>
      </dgm:t>
    </dgm:pt>
    <dgm:pt modelId="{CFA8F41B-BF12-40CE-98EC-096E700EA679}" type="parTrans" cxnId="{6DDD5F54-B85B-419E-927A-61B79466BD0D}">
      <dgm:prSet/>
      <dgm:spPr/>
      <dgm:t>
        <a:bodyPr/>
        <a:lstStyle/>
        <a:p>
          <a:endParaRPr lang="es-PE"/>
        </a:p>
      </dgm:t>
    </dgm:pt>
    <dgm:pt modelId="{F4FECED1-0E96-4918-808B-14A7A2648230}" type="sibTrans" cxnId="{6DDD5F54-B85B-419E-927A-61B79466BD0D}">
      <dgm:prSet/>
      <dgm:spPr/>
      <dgm:t>
        <a:bodyPr/>
        <a:lstStyle/>
        <a:p>
          <a:endParaRPr lang="es-PE"/>
        </a:p>
      </dgm:t>
    </dgm:pt>
    <dgm:pt modelId="{178F74E7-7D69-4D59-A341-C8672E421CA9}">
      <dgm:prSet phldrT="[Texto]"/>
      <dgm:spPr/>
      <dgm:t>
        <a:bodyPr/>
        <a:lstStyle/>
        <a:p>
          <a:r>
            <a:rPr lang="es-PE" dirty="0">
              <a:solidFill>
                <a:srgbClr val="002060"/>
              </a:solidFill>
              <a:latin typeface="Arial Rounded MT Bold" panose="020F0704030504030204" pitchFamily="34" charset="0"/>
            </a:rPr>
            <a:t>POSESIÓN</a:t>
          </a:r>
        </a:p>
      </dgm:t>
    </dgm:pt>
    <dgm:pt modelId="{F529C3A6-E330-4E6A-BCB8-4F96FC3799CB}" type="parTrans" cxnId="{A56386BD-1097-4B0A-BF9A-F23FDA09B7B2}">
      <dgm:prSet/>
      <dgm:spPr/>
      <dgm:t>
        <a:bodyPr/>
        <a:lstStyle/>
        <a:p>
          <a:endParaRPr lang="es-PE"/>
        </a:p>
      </dgm:t>
    </dgm:pt>
    <dgm:pt modelId="{F2119DF2-090E-487E-AE03-D11A300C431B}" type="sibTrans" cxnId="{A56386BD-1097-4B0A-BF9A-F23FDA09B7B2}">
      <dgm:prSet/>
      <dgm:spPr/>
      <dgm:t>
        <a:bodyPr/>
        <a:lstStyle/>
        <a:p>
          <a:endParaRPr lang="es-PE"/>
        </a:p>
      </dgm:t>
    </dgm:pt>
    <dgm:pt modelId="{0194AA5B-6BAE-4F4F-97E1-6F2C1A6112D4}">
      <dgm:prSet phldrT="[Texto]"/>
      <dgm:spPr/>
      <dgm:t>
        <a:bodyPr/>
        <a:lstStyle/>
        <a:p>
          <a:r>
            <a:rPr lang="es-PE" dirty="0"/>
            <a:t>2</a:t>
          </a:r>
        </a:p>
      </dgm:t>
    </dgm:pt>
    <dgm:pt modelId="{8A7152C1-0550-4DB9-BCC3-FA69556A009B}" type="parTrans" cxnId="{BEF436BE-1FC8-4A4C-9027-2E8ED35BE205}">
      <dgm:prSet/>
      <dgm:spPr/>
      <dgm:t>
        <a:bodyPr/>
        <a:lstStyle/>
        <a:p>
          <a:endParaRPr lang="es-PE"/>
        </a:p>
      </dgm:t>
    </dgm:pt>
    <dgm:pt modelId="{C34F9B40-17A0-436F-8E33-F62F0E4DE93F}" type="sibTrans" cxnId="{BEF436BE-1FC8-4A4C-9027-2E8ED35BE205}">
      <dgm:prSet/>
      <dgm:spPr/>
      <dgm:t>
        <a:bodyPr/>
        <a:lstStyle/>
        <a:p>
          <a:endParaRPr lang="es-PE"/>
        </a:p>
      </dgm:t>
    </dgm:pt>
    <dgm:pt modelId="{95EFB242-F627-42B5-B96C-895DBFB33E89}">
      <dgm:prSet phldrT="[Texto]"/>
      <dgm:spPr/>
      <dgm:t>
        <a:bodyPr/>
        <a:lstStyle/>
        <a:p>
          <a:r>
            <a:rPr lang="es-PE" dirty="0">
              <a:solidFill>
                <a:srgbClr val="FF0000"/>
              </a:solidFill>
              <a:latin typeface="Arial Rounded MT Bold" panose="020F0704030504030204" pitchFamily="34" charset="0"/>
            </a:rPr>
            <a:t>TIEMPO</a:t>
          </a:r>
        </a:p>
      </dgm:t>
    </dgm:pt>
    <dgm:pt modelId="{6A994057-58AD-4EFF-91B8-F0165B4401B8}" type="parTrans" cxnId="{7DDCC449-DEBA-4F73-AAD3-0929C0F3AC78}">
      <dgm:prSet/>
      <dgm:spPr/>
      <dgm:t>
        <a:bodyPr/>
        <a:lstStyle/>
        <a:p>
          <a:endParaRPr lang="es-PE"/>
        </a:p>
      </dgm:t>
    </dgm:pt>
    <dgm:pt modelId="{6CC01E9A-95EE-439C-8E90-4E1FCBCC5A1D}" type="sibTrans" cxnId="{7DDCC449-DEBA-4F73-AAD3-0929C0F3AC78}">
      <dgm:prSet/>
      <dgm:spPr/>
      <dgm:t>
        <a:bodyPr/>
        <a:lstStyle/>
        <a:p>
          <a:endParaRPr lang="es-PE"/>
        </a:p>
      </dgm:t>
    </dgm:pt>
    <dgm:pt modelId="{581723E3-FCC8-450C-9BB0-EA9944A44EF3}">
      <dgm:prSet phldrT="[Texto]"/>
      <dgm:spPr/>
      <dgm:t>
        <a:bodyPr/>
        <a:lstStyle/>
        <a:p>
          <a:r>
            <a:rPr lang="es-PE" dirty="0"/>
            <a:t>3</a:t>
          </a:r>
        </a:p>
      </dgm:t>
    </dgm:pt>
    <dgm:pt modelId="{74997EAB-2114-4BCD-9829-9C055703FA09}" type="parTrans" cxnId="{15E232C6-18C3-49AE-9073-01E7E52DA3A6}">
      <dgm:prSet/>
      <dgm:spPr/>
      <dgm:t>
        <a:bodyPr/>
        <a:lstStyle/>
        <a:p>
          <a:endParaRPr lang="es-PE"/>
        </a:p>
      </dgm:t>
    </dgm:pt>
    <dgm:pt modelId="{8E4A48B3-F5B4-466A-8C44-83A6200FFDD0}" type="sibTrans" cxnId="{15E232C6-18C3-49AE-9073-01E7E52DA3A6}">
      <dgm:prSet/>
      <dgm:spPr/>
      <dgm:t>
        <a:bodyPr/>
        <a:lstStyle/>
        <a:p>
          <a:endParaRPr lang="es-PE"/>
        </a:p>
      </dgm:t>
    </dgm:pt>
    <dgm:pt modelId="{99B52037-EE74-4C8B-B48D-8C485123F252}">
      <dgm:prSet phldrT="[Texto]"/>
      <dgm:spPr/>
      <dgm:t>
        <a:bodyPr/>
        <a:lstStyle/>
        <a:p>
          <a:r>
            <a:rPr lang="es-PE" b="1" dirty="0">
              <a:solidFill>
                <a:srgbClr val="7030A0"/>
              </a:solidFill>
              <a:latin typeface="Arial Rounded MT Bold" panose="020F0704030504030204" pitchFamily="34" charset="0"/>
            </a:rPr>
            <a:t>INACCIÓN</a:t>
          </a:r>
        </a:p>
      </dgm:t>
    </dgm:pt>
    <dgm:pt modelId="{6122EB6F-0B1C-4D3F-A42C-758C3E18ADB2}" type="parTrans" cxnId="{71CF0935-44CF-47D5-8286-A268D585F27E}">
      <dgm:prSet/>
      <dgm:spPr/>
      <dgm:t>
        <a:bodyPr/>
        <a:lstStyle/>
        <a:p>
          <a:endParaRPr lang="es-PE"/>
        </a:p>
      </dgm:t>
    </dgm:pt>
    <dgm:pt modelId="{9BAC7960-7357-4550-A72C-DB5DB3E05719}" type="sibTrans" cxnId="{71CF0935-44CF-47D5-8286-A268D585F27E}">
      <dgm:prSet/>
      <dgm:spPr/>
      <dgm:t>
        <a:bodyPr/>
        <a:lstStyle/>
        <a:p>
          <a:endParaRPr lang="es-PE"/>
        </a:p>
      </dgm:t>
    </dgm:pt>
    <dgm:pt modelId="{9E80F34F-9C7D-4426-8C9A-E1BAFA1081DA}" type="pres">
      <dgm:prSet presAssocID="{639BFE6E-9C07-4232-8AD4-9ED60C180654}" presName="linearFlow" presStyleCnt="0">
        <dgm:presLayoutVars>
          <dgm:dir/>
          <dgm:animLvl val="lvl"/>
          <dgm:resizeHandles val="exact"/>
        </dgm:presLayoutVars>
      </dgm:prSet>
      <dgm:spPr/>
    </dgm:pt>
    <dgm:pt modelId="{96F093BD-0C56-45E2-A0D2-88E2CDB7DEEA}" type="pres">
      <dgm:prSet presAssocID="{99E95709-C6CD-467D-A63B-0958E35A2631}" presName="composite" presStyleCnt="0"/>
      <dgm:spPr/>
    </dgm:pt>
    <dgm:pt modelId="{07FCB7AF-84E1-4338-B00A-DDD97A8FB52B}" type="pres">
      <dgm:prSet presAssocID="{99E95709-C6CD-467D-A63B-0958E35A2631}" presName="parentText" presStyleLbl="alignNode1" presStyleIdx="0" presStyleCnt="3">
        <dgm:presLayoutVars>
          <dgm:chMax val="1"/>
          <dgm:bulletEnabled val="1"/>
        </dgm:presLayoutVars>
      </dgm:prSet>
      <dgm:spPr/>
    </dgm:pt>
    <dgm:pt modelId="{74DB7575-E9CD-436E-8990-0962B32A6276}" type="pres">
      <dgm:prSet presAssocID="{99E95709-C6CD-467D-A63B-0958E35A2631}" presName="descendantText" presStyleLbl="alignAcc1" presStyleIdx="0" presStyleCnt="3">
        <dgm:presLayoutVars>
          <dgm:bulletEnabled val="1"/>
        </dgm:presLayoutVars>
      </dgm:prSet>
      <dgm:spPr/>
    </dgm:pt>
    <dgm:pt modelId="{40246894-237F-47CA-8BA9-DDA7523DB6D5}" type="pres">
      <dgm:prSet presAssocID="{F4FECED1-0E96-4918-808B-14A7A2648230}" presName="sp" presStyleCnt="0"/>
      <dgm:spPr/>
    </dgm:pt>
    <dgm:pt modelId="{C71F78ED-8EC3-443E-9625-9700299FA27E}" type="pres">
      <dgm:prSet presAssocID="{0194AA5B-6BAE-4F4F-97E1-6F2C1A6112D4}" presName="composite" presStyleCnt="0"/>
      <dgm:spPr/>
    </dgm:pt>
    <dgm:pt modelId="{608DFD9E-3E37-40EF-8130-1F5AFB368778}" type="pres">
      <dgm:prSet presAssocID="{0194AA5B-6BAE-4F4F-97E1-6F2C1A6112D4}" presName="parentText" presStyleLbl="alignNode1" presStyleIdx="1" presStyleCnt="3">
        <dgm:presLayoutVars>
          <dgm:chMax val="1"/>
          <dgm:bulletEnabled val="1"/>
        </dgm:presLayoutVars>
      </dgm:prSet>
      <dgm:spPr/>
    </dgm:pt>
    <dgm:pt modelId="{B23EFF7E-1BEC-43E5-8AF2-B074D9A81069}" type="pres">
      <dgm:prSet presAssocID="{0194AA5B-6BAE-4F4F-97E1-6F2C1A6112D4}" presName="descendantText" presStyleLbl="alignAcc1" presStyleIdx="1" presStyleCnt="3">
        <dgm:presLayoutVars>
          <dgm:bulletEnabled val="1"/>
        </dgm:presLayoutVars>
      </dgm:prSet>
      <dgm:spPr/>
    </dgm:pt>
    <dgm:pt modelId="{F38EFEC4-048C-4B4D-8A21-37746F438D14}" type="pres">
      <dgm:prSet presAssocID="{C34F9B40-17A0-436F-8E33-F62F0E4DE93F}" presName="sp" presStyleCnt="0"/>
      <dgm:spPr/>
    </dgm:pt>
    <dgm:pt modelId="{CE9FCE89-4CCB-4D60-AD19-00110AB48443}" type="pres">
      <dgm:prSet presAssocID="{581723E3-FCC8-450C-9BB0-EA9944A44EF3}" presName="composite" presStyleCnt="0"/>
      <dgm:spPr/>
    </dgm:pt>
    <dgm:pt modelId="{1B899273-A706-4005-9947-6DB9ED81D9BB}" type="pres">
      <dgm:prSet presAssocID="{581723E3-FCC8-450C-9BB0-EA9944A44EF3}" presName="parentText" presStyleLbl="alignNode1" presStyleIdx="2" presStyleCnt="3">
        <dgm:presLayoutVars>
          <dgm:chMax val="1"/>
          <dgm:bulletEnabled val="1"/>
        </dgm:presLayoutVars>
      </dgm:prSet>
      <dgm:spPr/>
    </dgm:pt>
    <dgm:pt modelId="{3B600960-1247-4BFD-872D-EBE21FF0CC29}" type="pres">
      <dgm:prSet presAssocID="{581723E3-FCC8-450C-9BB0-EA9944A44EF3}" presName="descendantText" presStyleLbl="alignAcc1" presStyleIdx="2" presStyleCnt="3">
        <dgm:presLayoutVars>
          <dgm:bulletEnabled val="1"/>
        </dgm:presLayoutVars>
      </dgm:prSet>
      <dgm:spPr/>
    </dgm:pt>
  </dgm:ptLst>
  <dgm:cxnLst>
    <dgm:cxn modelId="{54A29D2E-E7CF-431E-9FC5-4229DE80DAFD}" type="presOf" srcId="{0194AA5B-6BAE-4F4F-97E1-6F2C1A6112D4}" destId="{608DFD9E-3E37-40EF-8130-1F5AFB368778}" srcOrd="0" destOrd="0" presId="urn:microsoft.com/office/officeart/2005/8/layout/chevron2"/>
    <dgm:cxn modelId="{71CF0935-44CF-47D5-8286-A268D585F27E}" srcId="{581723E3-FCC8-450C-9BB0-EA9944A44EF3}" destId="{99B52037-EE74-4C8B-B48D-8C485123F252}" srcOrd="0" destOrd="0" parTransId="{6122EB6F-0B1C-4D3F-A42C-758C3E18ADB2}" sibTransId="{9BAC7960-7357-4550-A72C-DB5DB3E05719}"/>
    <dgm:cxn modelId="{7DDCC449-DEBA-4F73-AAD3-0929C0F3AC78}" srcId="{0194AA5B-6BAE-4F4F-97E1-6F2C1A6112D4}" destId="{95EFB242-F627-42B5-B96C-895DBFB33E89}" srcOrd="0" destOrd="0" parTransId="{6A994057-58AD-4EFF-91B8-F0165B4401B8}" sibTransId="{6CC01E9A-95EE-439C-8E90-4E1FCBCC5A1D}"/>
    <dgm:cxn modelId="{6DDD5F54-B85B-419E-927A-61B79466BD0D}" srcId="{639BFE6E-9C07-4232-8AD4-9ED60C180654}" destId="{99E95709-C6CD-467D-A63B-0958E35A2631}" srcOrd="0" destOrd="0" parTransId="{CFA8F41B-BF12-40CE-98EC-096E700EA679}" sibTransId="{F4FECED1-0E96-4918-808B-14A7A2648230}"/>
    <dgm:cxn modelId="{4E093A79-4441-4B2E-936C-33E057547750}" type="presOf" srcId="{99B52037-EE74-4C8B-B48D-8C485123F252}" destId="{3B600960-1247-4BFD-872D-EBE21FF0CC29}" srcOrd="0" destOrd="0" presId="urn:microsoft.com/office/officeart/2005/8/layout/chevron2"/>
    <dgm:cxn modelId="{16C2C29B-EAF9-4241-8C6B-AEA743AEC3F5}" type="presOf" srcId="{95EFB242-F627-42B5-B96C-895DBFB33E89}" destId="{B23EFF7E-1BEC-43E5-8AF2-B074D9A81069}" srcOrd="0" destOrd="0" presId="urn:microsoft.com/office/officeart/2005/8/layout/chevron2"/>
    <dgm:cxn modelId="{A56386BD-1097-4B0A-BF9A-F23FDA09B7B2}" srcId="{99E95709-C6CD-467D-A63B-0958E35A2631}" destId="{178F74E7-7D69-4D59-A341-C8672E421CA9}" srcOrd="0" destOrd="0" parTransId="{F529C3A6-E330-4E6A-BCB8-4F96FC3799CB}" sibTransId="{F2119DF2-090E-487E-AE03-D11A300C431B}"/>
    <dgm:cxn modelId="{BEF436BE-1FC8-4A4C-9027-2E8ED35BE205}" srcId="{639BFE6E-9C07-4232-8AD4-9ED60C180654}" destId="{0194AA5B-6BAE-4F4F-97E1-6F2C1A6112D4}" srcOrd="1" destOrd="0" parTransId="{8A7152C1-0550-4DB9-BCC3-FA69556A009B}" sibTransId="{C34F9B40-17A0-436F-8E33-F62F0E4DE93F}"/>
    <dgm:cxn modelId="{15E232C6-18C3-49AE-9073-01E7E52DA3A6}" srcId="{639BFE6E-9C07-4232-8AD4-9ED60C180654}" destId="{581723E3-FCC8-450C-9BB0-EA9944A44EF3}" srcOrd="2" destOrd="0" parTransId="{74997EAB-2114-4BCD-9829-9C055703FA09}" sibTransId="{8E4A48B3-F5B4-466A-8C44-83A6200FFDD0}"/>
    <dgm:cxn modelId="{32F9D1C9-6365-4696-A10B-F15756AD0637}" type="presOf" srcId="{99E95709-C6CD-467D-A63B-0958E35A2631}" destId="{07FCB7AF-84E1-4338-B00A-DDD97A8FB52B}" srcOrd="0" destOrd="0" presId="urn:microsoft.com/office/officeart/2005/8/layout/chevron2"/>
    <dgm:cxn modelId="{4C8D48DA-FA72-4FA1-88E0-FBA58A67C17D}" type="presOf" srcId="{639BFE6E-9C07-4232-8AD4-9ED60C180654}" destId="{9E80F34F-9C7D-4426-8C9A-E1BAFA1081DA}" srcOrd="0" destOrd="0" presId="urn:microsoft.com/office/officeart/2005/8/layout/chevron2"/>
    <dgm:cxn modelId="{99D7E9EF-C91C-4A25-82DB-976D2ED80233}" type="presOf" srcId="{581723E3-FCC8-450C-9BB0-EA9944A44EF3}" destId="{1B899273-A706-4005-9947-6DB9ED81D9BB}" srcOrd="0" destOrd="0" presId="urn:microsoft.com/office/officeart/2005/8/layout/chevron2"/>
    <dgm:cxn modelId="{B7A4E9F2-AAAE-4E77-9635-F73E5F543E2C}" type="presOf" srcId="{178F74E7-7D69-4D59-A341-C8672E421CA9}" destId="{74DB7575-E9CD-436E-8990-0962B32A6276}" srcOrd="0" destOrd="0" presId="urn:microsoft.com/office/officeart/2005/8/layout/chevron2"/>
    <dgm:cxn modelId="{5F496B43-C949-4A08-95C1-012809B3D414}" type="presParOf" srcId="{9E80F34F-9C7D-4426-8C9A-E1BAFA1081DA}" destId="{96F093BD-0C56-45E2-A0D2-88E2CDB7DEEA}" srcOrd="0" destOrd="0" presId="urn:microsoft.com/office/officeart/2005/8/layout/chevron2"/>
    <dgm:cxn modelId="{5683FCBA-1547-47E8-A0FF-58F426598205}" type="presParOf" srcId="{96F093BD-0C56-45E2-A0D2-88E2CDB7DEEA}" destId="{07FCB7AF-84E1-4338-B00A-DDD97A8FB52B}" srcOrd="0" destOrd="0" presId="urn:microsoft.com/office/officeart/2005/8/layout/chevron2"/>
    <dgm:cxn modelId="{970B5AF4-9E1A-4ED2-B5D3-9A9954AAE541}" type="presParOf" srcId="{96F093BD-0C56-45E2-A0D2-88E2CDB7DEEA}" destId="{74DB7575-E9CD-436E-8990-0962B32A6276}" srcOrd="1" destOrd="0" presId="urn:microsoft.com/office/officeart/2005/8/layout/chevron2"/>
    <dgm:cxn modelId="{E8C803E1-C46A-402C-9FCA-F63FE9CBD948}" type="presParOf" srcId="{9E80F34F-9C7D-4426-8C9A-E1BAFA1081DA}" destId="{40246894-237F-47CA-8BA9-DDA7523DB6D5}" srcOrd="1" destOrd="0" presId="urn:microsoft.com/office/officeart/2005/8/layout/chevron2"/>
    <dgm:cxn modelId="{79F417EA-C691-46C9-8550-91CFFF79635E}" type="presParOf" srcId="{9E80F34F-9C7D-4426-8C9A-E1BAFA1081DA}" destId="{C71F78ED-8EC3-443E-9625-9700299FA27E}" srcOrd="2" destOrd="0" presId="urn:microsoft.com/office/officeart/2005/8/layout/chevron2"/>
    <dgm:cxn modelId="{6957CB64-5313-489E-948E-224CB0CD37BF}" type="presParOf" srcId="{C71F78ED-8EC3-443E-9625-9700299FA27E}" destId="{608DFD9E-3E37-40EF-8130-1F5AFB368778}" srcOrd="0" destOrd="0" presId="urn:microsoft.com/office/officeart/2005/8/layout/chevron2"/>
    <dgm:cxn modelId="{06180B82-2DB9-4F92-869B-3FB34D934DD1}" type="presParOf" srcId="{C71F78ED-8EC3-443E-9625-9700299FA27E}" destId="{B23EFF7E-1BEC-43E5-8AF2-B074D9A81069}" srcOrd="1" destOrd="0" presId="urn:microsoft.com/office/officeart/2005/8/layout/chevron2"/>
    <dgm:cxn modelId="{8581C3CF-FA08-401C-A1FD-EF35F86D03AB}" type="presParOf" srcId="{9E80F34F-9C7D-4426-8C9A-E1BAFA1081DA}" destId="{F38EFEC4-048C-4B4D-8A21-37746F438D14}" srcOrd="3" destOrd="0" presId="urn:microsoft.com/office/officeart/2005/8/layout/chevron2"/>
    <dgm:cxn modelId="{162CA36E-39D8-45A1-9C44-6319F87FD197}" type="presParOf" srcId="{9E80F34F-9C7D-4426-8C9A-E1BAFA1081DA}" destId="{CE9FCE89-4CCB-4D60-AD19-00110AB48443}" srcOrd="4" destOrd="0" presId="urn:microsoft.com/office/officeart/2005/8/layout/chevron2"/>
    <dgm:cxn modelId="{205548F0-E155-40DA-8F14-FCE2C101ABA6}" type="presParOf" srcId="{CE9FCE89-4CCB-4D60-AD19-00110AB48443}" destId="{1B899273-A706-4005-9947-6DB9ED81D9BB}" srcOrd="0" destOrd="0" presId="urn:microsoft.com/office/officeart/2005/8/layout/chevron2"/>
    <dgm:cxn modelId="{BAC46CFA-2306-4624-B315-0400E97C7FA2}" type="presParOf" srcId="{CE9FCE89-4CCB-4D60-AD19-00110AB48443}" destId="{3B600960-1247-4BFD-872D-EBE21FF0CC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8074-BCAF-42E0-B383-76BBB80FD97C}">
      <dsp:nvSpPr>
        <dsp:cNvPr id="0" name=""/>
        <dsp:cNvSpPr/>
      </dsp:nvSpPr>
      <dsp:spPr>
        <a:xfrm rot="16200000">
          <a:off x="946" y="94731"/>
          <a:ext cx="4678709" cy="4678709"/>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s-PE" sz="6500" kern="1200" dirty="0" err="1"/>
            <a:t>Usus</a:t>
          </a:r>
          <a:endParaRPr lang="es-PE" sz="6500" kern="1200" dirty="0"/>
        </a:p>
      </dsp:txBody>
      <dsp:txXfrm rot="5400000">
        <a:off x="946" y="1264408"/>
        <a:ext cx="3859935" cy="2339355"/>
      </dsp:txXfrm>
    </dsp:sp>
    <dsp:sp modelId="{ECB521C6-98FD-4AA2-A93E-0E59213E945D}">
      <dsp:nvSpPr>
        <dsp:cNvPr id="0" name=""/>
        <dsp:cNvSpPr/>
      </dsp:nvSpPr>
      <dsp:spPr>
        <a:xfrm rot="5400000">
          <a:off x="4921543" y="94731"/>
          <a:ext cx="4678709" cy="4678709"/>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s-PE" sz="6500" kern="1200" dirty="0" err="1"/>
            <a:t>Capere</a:t>
          </a:r>
          <a:endParaRPr lang="es-PE" sz="6500" kern="1200" dirty="0"/>
        </a:p>
      </dsp:txBody>
      <dsp:txXfrm rot="-5400000">
        <a:off x="5740317" y="1264408"/>
        <a:ext cx="3859935" cy="2339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DC8C9-1889-42E3-98A2-497ADDE9D99C}">
      <dsp:nvSpPr>
        <dsp:cNvPr id="0" name=""/>
        <dsp:cNvSpPr/>
      </dsp:nvSpPr>
      <dsp:spPr>
        <a:xfrm rot="16200000">
          <a:off x="3488" y="1699"/>
          <a:ext cx="3314476" cy="3314476"/>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s-PE" sz="4400" kern="1200" dirty="0"/>
            <a:t>Art. 952</a:t>
          </a:r>
        </a:p>
      </dsp:txBody>
      <dsp:txXfrm rot="5400000">
        <a:off x="3489" y="830317"/>
        <a:ext cx="2734443" cy="1657238"/>
      </dsp:txXfrm>
    </dsp:sp>
    <dsp:sp modelId="{17D04521-F488-4CBD-B1BF-585184936299}">
      <dsp:nvSpPr>
        <dsp:cNvPr id="0" name=""/>
        <dsp:cNvSpPr/>
      </dsp:nvSpPr>
      <dsp:spPr>
        <a:xfrm rot="5400000">
          <a:off x="6283234" y="1699"/>
          <a:ext cx="3314476" cy="3314476"/>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s-PE" sz="4400" kern="1200" dirty="0"/>
            <a:t>Art. 2014</a:t>
          </a:r>
        </a:p>
      </dsp:txBody>
      <dsp:txXfrm rot="-5400000">
        <a:off x="6863268" y="830318"/>
        <a:ext cx="2734443" cy="1657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B7AF-84E1-4338-B00A-DDD97A8FB52B}">
      <dsp:nvSpPr>
        <dsp:cNvPr id="0" name=""/>
        <dsp:cNvSpPr/>
      </dsp:nvSpPr>
      <dsp:spPr>
        <a:xfrm rot="5400000">
          <a:off x="-184434" y="186031"/>
          <a:ext cx="1229563" cy="86069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PE" sz="2500" kern="1200" dirty="0"/>
            <a:t>1</a:t>
          </a:r>
        </a:p>
      </dsp:txBody>
      <dsp:txXfrm rot="-5400000">
        <a:off x="1" y="431943"/>
        <a:ext cx="860694" cy="368869"/>
      </dsp:txXfrm>
    </dsp:sp>
    <dsp:sp modelId="{74DB7575-E9CD-436E-8990-0962B32A6276}">
      <dsp:nvSpPr>
        <dsp:cNvPr id="0" name=""/>
        <dsp:cNvSpPr/>
      </dsp:nvSpPr>
      <dsp:spPr>
        <a:xfrm rot="5400000">
          <a:off x="3622078" y="-2759786"/>
          <a:ext cx="799216" cy="63219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l" defTabSz="2178050">
            <a:lnSpc>
              <a:spcPct val="90000"/>
            </a:lnSpc>
            <a:spcBef>
              <a:spcPct val="0"/>
            </a:spcBef>
            <a:spcAft>
              <a:spcPct val="15000"/>
            </a:spcAft>
            <a:buChar char="•"/>
          </a:pPr>
          <a:r>
            <a:rPr lang="es-PE" sz="4900" kern="1200" dirty="0">
              <a:solidFill>
                <a:srgbClr val="002060"/>
              </a:solidFill>
              <a:latin typeface="Arial Rounded MT Bold" panose="020F0704030504030204" pitchFamily="34" charset="0"/>
            </a:rPr>
            <a:t>POSESIÓN</a:t>
          </a:r>
        </a:p>
      </dsp:txBody>
      <dsp:txXfrm rot="-5400000">
        <a:off x="860695" y="40612"/>
        <a:ext cx="6282968" cy="721186"/>
      </dsp:txXfrm>
    </dsp:sp>
    <dsp:sp modelId="{608DFD9E-3E37-40EF-8130-1F5AFB368778}">
      <dsp:nvSpPr>
        <dsp:cNvPr id="0" name=""/>
        <dsp:cNvSpPr/>
      </dsp:nvSpPr>
      <dsp:spPr>
        <a:xfrm rot="5400000">
          <a:off x="-184434" y="1215499"/>
          <a:ext cx="1229563" cy="86069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PE" sz="2500" kern="1200" dirty="0"/>
            <a:t>2</a:t>
          </a:r>
        </a:p>
      </dsp:txBody>
      <dsp:txXfrm rot="-5400000">
        <a:off x="1" y="1461411"/>
        <a:ext cx="860694" cy="368869"/>
      </dsp:txXfrm>
    </dsp:sp>
    <dsp:sp modelId="{B23EFF7E-1BEC-43E5-8AF2-B074D9A81069}">
      <dsp:nvSpPr>
        <dsp:cNvPr id="0" name=""/>
        <dsp:cNvSpPr/>
      </dsp:nvSpPr>
      <dsp:spPr>
        <a:xfrm rot="5400000">
          <a:off x="3622078" y="-1730318"/>
          <a:ext cx="799216" cy="63219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l" defTabSz="2178050">
            <a:lnSpc>
              <a:spcPct val="90000"/>
            </a:lnSpc>
            <a:spcBef>
              <a:spcPct val="0"/>
            </a:spcBef>
            <a:spcAft>
              <a:spcPct val="15000"/>
            </a:spcAft>
            <a:buChar char="•"/>
          </a:pPr>
          <a:r>
            <a:rPr lang="es-PE" sz="4900" kern="1200" dirty="0">
              <a:solidFill>
                <a:srgbClr val="FF0000"/>
              </a:solidFill>
              <a:latin typeface="Arial Rounded MT Bold" panose="020F0704030504030204" pitchFamily="34" charset="0"/>
            </a:rPr>
            <a:t>TIEMPO</a:t>
          </a:r>
        </a:p>
      </dsp:txBody>
      <dsp:txXfrm rot="-5400000">
        <a:off x="860695" y="1070080"/>
        <a:ext cx="6282968" cy="721186"/>
      </dsp:txXfrm>
    </dsp:sp>
    <dsp:sp modelId="{1B899273-A706-4005-9947-6DB9ED81D9BB}">
      <dsp:nvSpPr>
        <dsp:cNvPr id="0" name=""/>
        <dsp:cNvSpPr/>
      </dsp:nvSpPr>
      <dsp:spPr>
        <a:xfrm rot="5400000">
          <a:off x="-184434" y="2244967"/>
          <a:ext cx="1229563" cy="86069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PE" sz="2500" kern="1200" dirty="0"/>
            <a:t>3</a:t>
          </a:r>
        </a:p>
      </dsp:txBody>
      <dsp:txXfrm rot="-5400000">
        <a:off x="1" y="2490879"/>
        <a:ext cx="860694" cy="368869"/>
      </dsp:txXfrm>
    </dsp:sp>
    <dsp:sp modelId="{3B600960-1247-4BFD-872D-EBE21FF0CC29}">
      <dsp:nvSpPr>
        <dsp:cNvPr id="0" name=""/>
        <dsp:cNvSpPr/>
      </dsp:nvSpPr>
      <dsp:spPr>
        <a:xfrm rot="5400000">
          <a:off x="3622078" y="-700850"/>
          <a:ext cx="799216" cy="63219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l" defTabSz="2178050">
            <a:lnSpc>
              <a:spcPct val="90000"/>
            </a:lnSpc>
            <a:spcBef>
              <a:spcPct val="0"/>
            </a:spcBef>
            <a:spcAft>
              <a:spcPct val="15000"/>
            </a:spcAft>
            <a:buChar char="•"/>
          </a:pPr>
          <a:r>
            <a:rPr lang="es-PE" sz="4900" b="1" kern="1200" dirty="0">
              <a:solidFill>
                <a:srgbClr val="7030A0"/>
              </a:solidFill>
              <a:latin typeface="Arial Rounded MT Bold" panose="020F0704030504030204" pitchFamily="34" charset="0"/>
            </a:rPr>
            <a:t>INACCIÓN</a:t>
          </a:r>
        </a:p>
      </dsp:txBody>
      <dsp:txXfrm rot="-5400000">
        <a:off x="860695" y="2099548"/>
        <a:ext cx="6282968" cy="7211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45A46-3D25-437D-ACA2-4E24995686AE}"/>
              </a:ext>
            </a:extLst>
          </p:cNvPr>
          <p:cNvSpPr>
            <a:spLocks noGrp="1"/>
          </p:cNvSpPr>
          <p:nvPr>
            <p:ph type="ctrTitle"/>
          </p:nvPr>
        </p:nvSpPr>
        <p:spPr>
          <a:xfrm>
            <a:off x="2692398" y="1550505"/>
            <a:ext cx="6815669" cy="2385392"/>
          </a:xfrm>
          <a:solidFill>
            <a:schemeClr val="accent1">
              <a:lumMod val="40000"/>
              <a:lumOff val="60000"/>
            </a:schemeClr>
          </a:solidFill>
        </p:spPr>
        <p:txBody>
          <a:bodyPr/>
          <a:lstStyle/>
          <a:p>
            <a:r>
              <a:rPr lang="es-PE" sz="4000" b="1" dirty="0">
                <a:latin typeface="Abadi" panose="020B0604020104020204" pitchFamily="34" charset="0"/>
              </a:rPr>
              <a:t>PRESCRIPCIÓN ADQUISITIVA NOTARIAL</a:t>
            </a:r>
            <a:r>
              <a:rPr lang="es-PE" sz="4000" dirty="0">
                <a:latin typeface="Abadi" panose="020B0604020104020204" pitchFamily="34" charset="0"/>
              </a:rPr>
              <a:t>: </a:t>
            </a:r>
            <a:br>
              <a:rPr lang="es-PE" sz="4000" dirty="0">
                <a:latin typeface="Abadi" panose="020B0604020104020204" pitchFamily="34" charset="0"/>
              </a:rPr>
            </a:br>
            <a:r>
              <a:rPr lang="es-PE" sz="2400" i="1" dirty="0">
                <a:latin typeface="Abadi" panose="020B0604020104020204" pitchFamily="34" charset="0"/>
              </a:rPr>
              <a:t>Implicancias civiles y registrales</a:t>
            </a:r>
          </a:p>
        </p:txBody>
      </p:sp>
      <p:sp>
        <p:nvSpPr>
          <p:cNvPr id="3" name="Subtítulo 2">
            <a:extLst>
              <a:ext uri="{FF2B5EF4-FFF2-40B4-BE49-F238E27FC236}">
                <a16:creationId xmlns:a16="http://schemas.microsoft.com/office/drawing/2014/main" id="{A8FC5D34-8189-47CA-87F2-F955D947487E}"/>
              </a:ext>
            </a:extLst>
          </p:cNvPr>
          <p:cNvSpPr>
            <a:spLocks noGrp="1"/>
          </p:cNvSpPr>
          <p:nvPr>
            <p:ph type="subTitle" idx="1"/>
          </p:nvPr>
        </p:nvSpPr>
        <p:spPr>
          <a:xfrm>
            <a:off x="5870713" y="4200939"/>
            <a:ext cx="2531165" cy="777460"/>
          </a:xfrm>
          <a:solidFill>
            <a:schemeClr val="accent6">
              <a:lumMod val="40000"/>
              <a:lumOff val="60000"/>
            </a:schemeClr>
          </a:solidFill>
        </p:spPr>
        <p:txBody>
          <a:bodyPr>
            <a:normAutofit fontScale="70000" lnSpcReduction="20000"/>
          </a:bodyPr>
          <a:lstStyle/>
          <a:p>
            <a:endParaRPr lang="es-PE" b="1" dirty="0">
              <a:latin typeface="Abadi Extra Light" panose="020B0204020104020204" pitchFamily="34" charset="0"/>
            </a:endParaRPr>
          </a:p>
          <a:p>
            <a:r>
              <a:rPr lang="es-PE" b="1" dirty="0">
                <a:latin typeface="Abadi Extra Light" panose="020B0204020104020204" pitchFamily="34" charset="0"/>
              </a:rPr>
              <a:t>						</a:t>
            </a:r>
            <a:r>
              <a:rPr lang="es-PE" b="1" dirty="0">
                <a:latin typeface="Arial Rounded MT Bold" panose="020F0704030504030204" pitchFamily="34" charset="0"/>
              </a:rPr>
              <a:t>Luis Agurto</a:t>
            </a:r>
          </a:p>
        </p:txBody>
      </p:sp>
    </p:spTree>
    <p:extLst>
      <p:ext uri="{BB962C8B-B14F-4D97-AF65-F5344CB8AC3E}">
        <p14:creationId xmlns:p14="http://schemas.microsoft.com/office/powerpoint/2010/main" val="185107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196BD-D484-4B62-B226-9144CEF0AD21}"/>
              </a:ext>
            </a:extLst>
          </p:cNvPr>
          <p:cNvSpPr>
            <a:spLocks noGrp="1"/>
          </p:cNvSpPr>
          <p:nvPr>
            <p:ph type="title"/>
          </p:nvPr>
        </p:nvSpPr>
        <p:spPr/>
        <p:txBody>
          <a:bodyPr/>
          <a:lstStyle/>
          <a:p>
            <a:r>
              <a:rPr lang="es-PE" dirty="0"/>
              <a:t>Del latín</a:t>
            </a:r>
          </a:p>
        </p:txBody>
      </p:sp>
      <p:sp>
        <p:nvSpPr>
          <p:cNvPr id="3" name="Marcador de contenido 2">
            <a:extLst>
              <a:ext uri="{FF2B5EF4-FFF2-40B4-BE49-F238E27FC236}">
                <a16:creationId xmlns:a16="http://schemas.microsoft.com/office/drawing/2014/main" id="{10669596-25FB-4383-8ABE-41EE2AC26804}"/>
              </a:ext>
            </a:extLst>
          </p:cNvPr>
          <p:cNvSpPr>
            <a:spLocks noGrp="1"/>
          </p:cNvSpPr>
          <p:nvPr>
            <p:ph idx="1"/>
          </p:nvPr>
        </p:nvSpPr>
        <p:spPr/>
        <p:txBody>
          <a:bodyPr>
            <a:normAutofit/>
          </a:bodyPr>
          <a:lstStyle/>
          <a:p>
            <a:pPr marL="0" indent="0" algn="ctr">
              <a:buNone/>
            </a:pPr>
            <a:r>
              <a:rPr lang="es-PE" sz="5400" dirty="0" err="1">
                <a:latin typeface="Arial Rounded MT Bold" panose="020F0704030504030204" pitchFamily="34" charset="0"/>
              </a:rPr>
              <a:t>Usucapio</a:t>
            </a:r>
            <a:r>
              <a:rPr lang="es-PE" sz="5400" dirty="0">
                <a:latin typeface="Arial Rounded MT Bold" panose="020F0704030504030204" pitchFamily="34" charset="0"/>
              </a:rPr>
              <a:t>:</a:t>
            </a:r>
          </a:p>
          <a:p>
            <a:pPr marL="0" indent="0" algn="ctr">
              <a:buNone/>
            </a:pPr>
            <a:r>
              <a:rPr lang="es-PE" sz="5400" dirty="0">
                <a:latin typeface="Arial Rounded MT Bold" panose="020F0704030504030204" pitchFamily="34" charset="0"/>
              </a:rPr>
              <a:t>Modo de adquirir el dominio por el uso</a:t>
            </a:r>
          </a:p>
        </p:txBody>
      </p:sp>
    </p:spTree>
    <p:extLst>
      <p:ext uri="{BB962C8B-B14F-4D97-AF65-F5344CB8AC3E}">
        <p14:creationId xmlns:p14="http://schemas.microsoft.com/office/powerpoint/2010/main" val="10948051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C6E63-9CAF-48A0-A21F-EDA272D98FDB}"/>
              </a:ext>
            </a:extLst>
          </p:cNvPr>
          <p:cNvSpPr>
            <a:spLocks noGrp="1"/>
          </p:cNvSpPr>
          <p:nvPr>
            <p:ph type="title"/>
          </p:nvPr>
        </p:nvSpPr>
        <p:spPr/>
        <p:txBody>
          <a:bodyPr/>
          <a:lstStyle/>
          <a:p>
            <a:r>
              <a:rPr lang="es-PE" b="1" i="1" dirty="0"/>
              <a:t>LXII Pleno Registral</a:t>
            </a:r>
            <a:endParaRPr lang="es-PE" dirty="0"/>
          </a:p>
        </p:txBody>
      </p:sp>
      <p:sp>
        <p:nvSpPr>
          <p:cNvPr id="3" name="Marcador de contenido 2">
            <a:extLst>
              <a:ext uri="{FF2B5EF4-FFF2-40B4-BE49-F238E27FC236}">
                <a16:creationId xmlns:a16="http://schemas.microsoft.com/office/drawing/2014/main" id="{6DB9B90E-4A4B-4916-A7AD-6325166CC576}"/>
              </a:ext>
            </a:extLst>
          </p:cNvPr>
          <p:cNvSpPr>
            <a:spLocks noGrp="1"/>
          </p:cNvSpPr>
          <p:nvPr>
            <p:ph idx="1"/>
          </p:nvPr>
        </p:nvSpPr>
        <p:spPr/>
        <p:txBody>
          <a:bodyPr/>
          <a:lstStyle/>
          <a:p>
            <a:r>
              <a:rPr lang="es-PE" b="1" i="1" dirty="0"/>
              <a:t>6.- TESTIMONIO EMITIDO POR EL ARCHIVO GENERAL DE LA NACIÓN </a:t>
            </a:r>
            <a:endParaRPr lang="es-PE" dirty="0"/>
          </a:p>
          <a:p>
            <a:r>
              <a:rPr lang="es-PE" i="1" dirty="0"/>
              <a:t>“Es admisible la presentación de testimonios de escrituras públicas expedidos por el Archivo General de la Nación, siempre que se haya identificado a la persona que tramitará la presentación del título”. </a:t>
            </a:r>
            <a:endParaRPr lang="es-PE" dirty="0"/>
          </a:p>
          <a:p>
            <a:r>
              <a:rPr lang="es-PE" dirty="0"/>
              <a:t>Criterio adoptado en las resoluciones </a:t>
            </a:r>
            <a:r>
              <a:rPr lang="es-PE" dirty="0" err="1"/>
              <a:t>Nº</a:t>
            </a:r>
            <a:r>
              <a:rPr lang="es-PE" dirty="0"/>
              <a:t> 373-2009-SUNARP-TR-L del 18/03/2009, Resolución </a:t>
            </a:r>
            <a:r>
              <a:rPr lang="es-PE" dirty="0" err="1"/>
              <a:t>Nº</a:t>
            </a:r>
            <a:r>
              <a:rPr lang="es-PE" dirty="0"/>
              <a:t> 1153-2009-SUNARP-TR-L del 22/07/2009 y la Resolución </a:t>
            </a:r>
            <a:r>
              <a:rPr lang="es-PE" dirty="0" err="1"/>
              <a:t>Nº</a:t>
            </a:r>
            <a:r>
              <a:rPr lang="es-PE" dirty="0"/>
              <a:t> 1224-2009-SUNARP-TR-L del 10/08/2009</a:t>
            </a:r>
          </a:p>
        </p:txBody>
      </p:sp>
    </p:spTree>
    <p:extLst>
      <p:ext uri="{BB962C8B-B14F-4D97-AF65-F5344CB8AC3E}">
        <p14:creationId xmlns:p14="http://schemas.microsoft.com/office/powerpoint/2010/main" val="7315605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B85E2-C294-4EC8-BFD5-14F3B14C3807}"/>
              </a:ext>
            </a:extLst>
          </p:cNvPr>
          <p:cNvSpPr>
            <a:spLocks noGrp="1"/>
          </p:cNvSpPr>
          <p:nvPr>
            <p:ph type="title"/>
          </p:nvPr>
        </p:nvSpPr>
        <p:spPr/>
        <p:txBody>
          <a:bodyPr>
            <a:normAutofit fontScale="90000"/>
          </a:bodyPr>
          <a:lstStyle/>
          <a:p>
            <a:r>
              <a:rPr lang="es-PE" b="1" dirty="0"/>
              <a:t>LXXXIV Pleno Registral</a:t>
            </a:r>
            <a:br>
              <a:rPr lang="es-PE" dirty="0"/>
            </a:br>
            <a:endParaRPr lang="es-PE" dirty="0"/>
          </a:p>
        </p:txBody>
      </p:sp>
      <p:sp>
        <p:nvSpPr>
          <p:cNvPr id="3" name="Marcador de contenido 2">
            <a:extLst>
              <a:ext uri="{FF2B5EF4-FFF2-40B4-BE49-F238E27FC236}">
                <a16:creationId xmlns:a16="http://schemas.microsoft.com/office/drawing/2014/main" id="{60639761-307B-429E-9BDC-BE763F2DF048}"/>
              </a:ext>
            </a:extLst>
          </p:cNvPr>
          <p:cNvSpPr>
            <a:spLocks noGrp="1"/>
          </p:cNvSpPr>
          <p:nvPr>
            <p:ph idx="1"/>
          </p:nvPr>
        </p:nvSpPr>
        <p:spPr/>
        <p:txBody>
          <a:bodyPr>
            <a:normAutofit fontScale="92500"/>
          </a:bodyPr>
          <a:lstStyle/>
          <a:p>
            <a:r>
              <a:rPr lang="es-PE" b="1" i="1" dirty="0"/>
              <a:t> </a:t>
            </a:r>
            <a:endParaRPr lang="es-PE" dirty="0"/>
          </a:p>
          <a:p>
            <a:r>
              <a:rPr lang="es-PE" b="1" i="1" dirty="0"/>
              <a:t>1.- PRESCRIPCIÓN ADQUISITIVA NOTARIAL DE BIENES DE DOMINIO PRIVADO DEL ESTADO </a:t>
            </a:r>
            <a:endParaRPr lang="es-PE" dirty="0"/>
          </a:p>
          <a:p>
            <a:r>
              <a:rPr lang="es-PE" i="1" dirty="0"/>
              <a:t>“No corresponde a las instancias registrales, por ser de exclusiva responsabilidad del notario, evaluar la aplicación o inaplicación de la Ley 29618 hecha por el citado profesional dentro de un procedimiento no contencioso de prescripción adquisitiva de propiedad”. </a:t>
            </a:r>
            <a:endParaRPr lang="es-PE" dirty="0"/>
          </a:p>
          <a:p>
            <a:r>
              <a:rPr lang="es-PE" dirty="0"/>
              <a:t>Criterio sustentando en la Resolución </a:t>
            </a:r>
            <a:r>
              <a:rPr lang="es-PE" dirty="0" err="1"/>
              <a:t>N°</a:t>
            </a:r>
            <a:r>
              <a:rPr lang="es-PE" dirty="0"/>
              <a:t> 003-2012-SUNARP-TR-T del 06/01/2012.</a:t>
            </a:r>
          </a:p>
          <a:p>
            <a:endParaRPr lang="es-PE" dirty="0"/>
          </a:p>
        </p:txBody>
      </p:sp>
    </p:spTree>
    <p:extLst>
      <p:ext uri="{BB962C8B-B14F-4D97-AF65-F5344CB8AC3E}">
        <p14:creationId xmlns:p14="http://schemas.microsoft.com/office/powerpoint/2010/main" val="25847700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8FA2-3B2E-41D6-AA43-5CE0D507FED3}"/>
              </a:ext>
            </a:extLst>
          </p:cNvPr>
          <p:cNvSpPr>
            <a:spLocks noGrp="1"/>
          </p:cNvSpPr>
          <p:nvPr>
            <p:ph type="title"/>
          </p:nvPr>
        </p:nvSpPr>
        <p:spPr/>
        <p:txBody>
          <a:bodyPr>
            <a:normAutofit fontScale="90000"/>
          </a:bodyPr>
          <a:lstStyle/>
          <a:p>
            <a:r>
              <a:rPr lang="es-PE" b="1" dirty="0"/>
              <a:t>LXXXV Pleno Registral</a:t>
            </a:r>
            <a:br>
              <a:rPr lang="es-PE" dirty="0"/>
            </a:br>
            <a:endParaRPr lang="es-PE" dirty="0"/>
          </a:p>
        </p:txBody>
      </p:sp>
      <p:sp>
        <p:nvSpPr>
          <p:cNvPr id="3" name="Marcador de contenido 2">
            <a:extLst>
              <a:ext uri="{FF2B5EF4-FFF2-40B4-BE49-F238E27FC236}">
                <a16:creationId xmlns:a16="http://schemas.microsoft.com/office/drawing/2014/main" id="{BE5F5AD7-6CCA-4A7D-AE09-E76182D3F5B4}"/>
              </a:ext>
            </a:extLst>
          </p:cNvPr>
          <p:cNvSpPr>
            <a:spLocks noGrp="1"/>
          </p:cNvSpPr>
          <p:nvPr>
            <p:ph idx="1"/>
          </p:nvPr>
        </p:nvSpPr>
        <p:spPr/>
        <p:txBody>
          <a:bodyPr/>
          <a:lstStyle/>
          <a:p>
            <a:r>
              <a:rPr lang="es-PE" b="1" i="1" dirty="0"/>
              <a:t>1.- UNIÓN DE HECHO </a:t>
            </a:r>
            <a:endParaRPr lang="es-PE" dirty="0"/>
          </a:p>
          <a:p>
            <a:r>
              <a:rPr lang="es-PE" i="1" dirty="0"/>
              <a:t>“No resulta necesario que el notario de manera expresa señale la fecha de iniciación de la unión de hecho, cuando dicho dato consta en la solicitud presentada por los convivientes, la misma que obra inserta en la escritura pública”. </a:t>
            </a:r>
            <a:endParaRPr lang="es-PE" dirty="0"/>
          </a:p>
          <a:p>
            <a:r>
              <a:rPr lang="es-PE" dirty="0"/>
              <a:t>Criterio adoptado en las Resoluciones </a:t>
            </a:r>
            <a:r>
              <a:rPr lang="es-PE" dirty="0" err="1"/>
              <a:t>Nº</a:t>
            </a:r>
            <a:r>
              <a:rPr lang="es-PE" dirty="0"/>
              <a:t> 2249-2011-SUNARP-TR-L del 9/12/2011 y Resolución </a:t>
            </a:r>
            <a:r>
              <a:rPr lang="es-PE" dirty="0" err="1"/>
              <a:t>Nº</a:t>
            </a:r>
            <a:r>
              <a:rPr lang="es-PE" dirty="0"/>
              <a:t> 351-2012-SUNARP-TR-L del 2/03/2012</a:t>
            </a:r>
            <a:r>
              <a:rPr lang="es-PE" b="1" dirty="0"/>
              <a:t>.</a:t>
            </a:r>
            <a:endParaRPr lang="es-PE" dirty="0"/>
          </a:p>
        </p:txBody>
      </p:sp>
    </p:spTree>
    <p:extLst>
      <p:ext uri="{BB962C8B-B14F-4D97-AF65-F5344CB8AC3E}">
        <p14:creationId xmlns:p14="http://schemas.microsoft.com/office/powerpoint/2010/main" val="34367476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048C9-F0B7-44CF-81FE-99F88620302B}"/>
              </a:ext>
            </a:extLst>
          </p:cNvPr>
          <p:cNvSpPr>
            <a:spLocks noGrp="1"/>
          </p:cNvSpPr>
          <p:nvPr>
            <p:ph type="title"/>
          </p:nvPr>
        </p:nvSpPr>
        <p:spPr/>
        <p:txBody>
          <a:bodyPr>
            <a:normAutofit fontScale="90000"/>
          </a:bodyPr>
          <a:lstStyle/>
          <a:p>
            <a:r>
              <a:rPr lang="es-PE" b="1" dirty="0"/>
              <a:t>XCIII Pleno Registral</a:t>
            </a:r>
            <a:br>
              <a:rPr lang="es-PE" dirty="0"/>
            </a:br>
            <a:endParaRPr lang="es-PE" dirty="0"/>
          </a:p>
        </p:txBody>
      </p:sp>
      <p:sp>
        <p:nvSpPr>
          <p:cNvPr id="3" name="Marcador de contenido 2">
            <a:extLst>
              <a:ext uri="{FF2B5EF4-FFF2-40B4-BE49-F238E27FC236}">
                <a16:creationId xmlns:a16="http://schemas.microsoft.com/office/drawing/2014/main" id="{F8FF286A-3EBE-4EB6-9756-7555C215CA2F}"/>
              </a:ext>
            </a:extLst>
          </p:cNvPr>
          <p:cNvSpPr>
            <a:spLocks noGrp="1"/>
          </p:cNvSpPr>
          <p:nvPr>
            <p:ph idx="1"/>
          </p:nvPr>
        </p:nvSpPr>
        <p:spPr/>
        <p:txBody>
          <a:bodyPr>
            <a:normAutofit/>
          </a:bodyPr>
          <a:lstStyle/>
          <a:p>
            <a:r>
              <a:rPr lang="es-PE" b="1" i="1" dirty="0"/>
              <a:t>3. IMPROCEDENCIA DE SEGUNDA REGULARIZACIÓN VIA RECTIFICACIÓN </a:t>
            </a:r>
            <a:endParaRPr lang="es-PE" dirty="0"/>
          </a:p>
          <a:p>
            <a:r>
              <a:rPr lang="es-PE" i="1" dirty="0"/>
              <a:t>“No procede la rectificación mediante FOR, de una declaratoria de fábrica inscrita vía regularización en virtud de la Ley </a:t>
            </a:r>
            <a:r>
              <a:rPr lang="es-PE" i="1" dirty="0" err="1"/>
              <a:t>N°</a:t>
            </a:r>
            <a:r>
              <a:rPr lang="es-PE" i="1" dirty="0"/>
              <a:t> 27157, cuando es evidente que se trata de una segunda regularización”. </a:t>
            </a:r>
            <a:endParaRPr lang="es-PE" dirty="0"/>
          </a:p>
          <a:p>
            <a:r>
              <a:rPr lang="es-PE" dirty="0"/>
              <a:t>Criterio adoptado en la Resolución N 088-2012-SUNARP-TR-L del 19.01.2012</a:t>
            </a:r>
          </a:p>
          <a:p>
            <a:endParaRPr lang="es-PE" dirty="0"/>
          </a:p>
        </p:txBody>
      </p:sp>
    </p:spTree>
    <p:extLst>
      <p:ext uri="{BB962C8B-B14F-4D97-AF65-F5344CB8AC3E}">
        <p14:creationId xmlns:p14="http://schemas.microsoft.com/office/powerpoint/2010/main" val="3436387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05549-E6C4-40A0-BE62-48925554E016}"/>
              </a:ext>
            </a:extLst>
          </p:cNvPr>
          <p:cNvSpPr>
            <a:spLocks noGrp="1"/>
          </p:cNvSpPr>
          <p:nvPr>
            <p:ph type="title"/>
          </p:nvPr>
        </p:nvSpPr>
        <p:spPr/>
        <p:txBody>
          <a:bodyPr>
            <a:normAutofit fontScale="90000"/>
          </a:bodyPr>
          <a:lstStyle/>
          <a:p>
            <a:r>
              <a:rPr lang="es-PE" b="1" dirty="0"/>
              <a:t>XCIX Pleno Registral</a:t>
            </a:r>
            <a:br>
              <a:rPr lang="es-PE" dirty="0"/>
            </a:br>
            <a:endParaRPr lang="es-PE" dirty="0"/>
          </a:p>
        </p:txBody>
      </p:sp>
      <p:sp>
        <p:nvSpPr>
          <p:cNvPr id="3" name="Marcador de contenido 2">
            <a:extLst>
              <a:ext uri="{FF2B5EF4-FFF2-40B4-BE49-F238E27FC236}">
                <a16:creationId xmlns:a16="http://schemas.microsoft.com/office/drawing/2014/main" id="{331639CE-091A-4DCF-8519-936B63D49BD2}"/>
              </a:ext>
            </a:extLst>
          </p:cNvPr>
          <p:cNvSpPr>
            <a:spLocks noGrp="1"/>
          </p:cNvSpPr>
          <p:nvPr>
            <p:ph idx="1"/>
          </p:nvPr>
        </p:nvSpPr>
        <p:spPr/>
        <p:txBody>
          <a:bodyPr>
            <a:normAutofit fontScale="92500" lnSpcReduction="10000"/>
          </a:bodyPr>
          <a:lstStyle/>
          <a:p>
            <a:r>
              <a:rPr lang="es-PE" b="1" i="1" dirty="0"/>
              <a:t>2. FORMALIDAD DE LOS PLANOS NECESARIOS PARA LA ANOTACIÓN PREVENTIVA DE LA PRESCRIPCIÓN ADQUISITIVA DE DOMINIO </a:t>
            </a:r>
            <a:endParaRPr lang="es-PE" dirty="0"/>
          </a:p>
          <a:p>
            <a:r>
              <a:rPr lang="es-PE" i="1" dirty="0"/>
              <a:t>“Es de competencia y responsabilidad exclusiva del notario determinar si los planos que se presentan al Registro para inscribir los actos relacionados con los procedimientos no contenciosos de prescripción adquisitiva, títulos supletorios o saneamiento de características físicas tramitados por aquél, deben ser visados por autoridad municipal o autorizados por verificador técnico”. </a:t>
            </a:r>
            <a:endParaRPr lang="es-PE" dirty="0"/>
          </a:p>
          <a:p>
            <a:r>
              <a:rPr lang="es-PE" dirty="0"/>
              <a:t>Criterio adoptado en las Resoluciones </a:t>
            </a:r>
            <a:r>
              <a:rPr lang="es-PE" dirty="0" err="1"/>
              <a:t>Nº</a:t>
            </a:r>
            <a:r>
              <a:rPr lang="es-PE" dirty="0"/>
              <a:t> 427-2010-SUNARP-TR-L del 26/03/2010 y </a:t>
            </a:r>
            <a:r>
              <a:rPr lang="es-PE" dirty="0" err="1"/>
              <a:t>Nº</a:t>
            </a:r>
            <a:r>
              <a:rPr lang="es-PE" dirty="0"/>
              <a:t> 409-2010-SUNARP-TR-T del 04/10/2010</a:t>
            </a:r>
          </a:p>
        </p:txBody>
      </p:sp>
    </p:spTree>
    <p:extLst>
      <p:ext uri="{BB962C8B-B14F-4D97-AF65-F5344CB8AC3E}">
        <p14:creationId xmlns:p14="http://schemas.microsoft.com/office/powerpoint/2010/main" val="34484735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1E073-3DA9-4291-B907-E1F244FC01EB}"/>
              </a:ext>
            </a:extLst>
          </p:cNvPr>
          <p:cNvSpPr>
            <a:spLocks noGrp="1"/>
          </p:cNvSpPr>
          <p:nvPr>
            <p:ph type="title"/>
          </p:nvPr>
        </p:nvSpPr>
        <p:spPr/>
        <p:txBody>
          <a:bodyPr>
            <a:normAutofit fontScale="90000"/>
          </a:bodyPr>
          <a:lstStyle/>
          <a:p>
            <a:r>
              <a:rPr lang="es-PE" b="1" dirty="0"/>
              <a:t>CIX Pleno Registral</a:t>
            </a:r>
            <a:br>
              <a:rPr lang="es-PE" dirty="0"/>
            </a:br>
            <a:endParaRPr lang="es-PE" dirty="0"/>
          </a:p>
        </p:txBody>
      </p:sp>
      <p:sp>
        <p:nvSpPr>
          <p:cNvPr id="3" name="Marcador de contenido 2">
            <a:extLst>
              <a:ext uri="{FF2B5EF4-FFF2-40B4-BE49-F238E27FC236}">
                <a16:creationId xmlns:a16="http://schemas.microsoft.com/office/drawing/2014/main" id="{BAA57CCD-02A5-4867-8E9B-2C64102D17D4}"/>
              </a:ext>
            </a:extLst>
          </p:cNvPr>
          <p:cNvSpPr>
            <a:spLocks noGrp="1"/>
          </p:cNvSpPr>
          <p:nvPr>
            <p:ph idx="1"/>
          </p:nvPr>
        </p:nvSpPr>
        <p:spPr/>
        <p:txBody>
          <a:bodyPr>
            <a:normAutofit fontScale="92500" lnSpcReduction="10000"/>
          </a:bodyPr>
          <a:lstStyle/>
          <a:p>
            <a:r>
              <a:rPr lang="es-PE" dirty="0"/>
              <a:t>2. FUNCIONES NOTARIALES DE LOS JUECES DE PAZ LETRADO: </a:t>
            </a:r>
          </a:p>
          <a:p>
            <a:r>
              <a:rPr lang="es-PE" i="1" dirty="0"/>
              <a:t>“El Registrador deberá oficiar al Colegio de Notarios correspondiente, a fin que emita constancia de que en el lugar donde se realizó la escritura imperfecta operaban las condiciones establecidas en la Ley Orgánica del Poder Judicial que justificaban la actuación del Juez de Paz Letrado. De igual forma, deberá oficiar a la Corte Superior correspondiente a fin de que expida constancia en la que se precise si el Juez de Paz Letrado se encontraba en funciones en la fecha de otorgamiento de la escritura”. </a:t>
            </a:r>
            <a:endParaRPr lang="es-PE" dirty="0"/>
          </a:p>
          <a:p>
            <a:r>
              <a:rPr lang="es-PE" dirty="0"/>
              <a:t>Criterio adoptado en las Resoluciones </a:t>
            </a:r>
            <a:r>
              <a:rPr lang="es-PE" dirty="0" err="1"/>
              <a:t>N°</a:t>
            </a:r>
            <a:r>
              <a:rPr lang="es-PE" dirty="0"/>
              <a:t> 056-2002-ORLL-TRN del 2/5/2002 y </a:t>
            </a:r>
            <a:r>
              <a:rPr lang="es-PE" dirty="0" err="1"/>
              <a:t>Nº</a:t>
            </a:r>
            <a:r>
              <a:rPr lang="es-PE" dirty="0"/>
              <a:t> 056-2012-SUNARP-TR-A del 2/2/2012.</a:t>
            </a:r>
          </a:p>
          <a:p>
            <a:endParaRPr lang="es-PE" dirty="0"/>
          </a:p>
        </p:txBody>
      </p:sp>
    </p:spTree>
    <p:extLst>
      <p:ext uri="{BB962C8B-B14F-4D97-AF65-F5344CB8AC3E}">
        <p14:creationId xmlns:p14="http://schemas.microsoft.com/office/powerpoint/2010/main" val="1715924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139B6-0334-4E3C-8D8F-412161DAB919}"/>
              </a:ext>
            </a:extLst>
          </p:cNvPr>
          <p:cNvSpPr>
            <a:spLocks noGrp="1"/>
          </p:cNvSpPr>
          <p:nvPr>
            <p:ph type="title"/>
          </p:nvPr>
        </p:nvSpPr>
        <p:spPr/>
        <p:txBody>
          <a:bodyPr>
            <a:normAutofit fontScale="90000"/>
          </a:bodyPr>
          <a:lstStyle/>
          <a:p>
            <a:r>
              <a:rPr lang="es-PE" b="1" dirty="0"/>
              <a:t>CXXI Pleno Registral</a:t>
            </a:r>
            <a:br>
              <a:rPr lang="es-PE" dirty="0"/>
            </a:br>
            <a:endParaRPr lang="es-PE" dirty="0"/>
          </a:p>
        </p:txBody>
      </p:sp>
      <p:sp>
        <p:nvSpPr>
          <p:cNvPr id="3" name="Marcador de contenido 2">
            <a:extLst>
              <a:ext uri="{FF2B5EF4-FFF2-40B4-BE49-F238E27FC236}">
                <a16:creationId xmlns:a16="http://schemas.microsoft.com/office/drawing/2014/main" id="{28FC37D8-F663-4C22-A819-0CBADFC0EA7B}"/>
              </a:ext>
            </a:extLst>
          </p:cNvPr>
          <p:cNvSpPr>
            <a:spLocks noGrp="1"/>
          </p:cNvSpPr>
          <p:nvPr>
            <p:ph idx="1"/>
          </p:nvPr>
        </p:nvSpPr>
        <p:spPr/>
        <p:txBody>
          <a:bodyPr>
            <a:normAutofit fontScale="92500"/>
          </a:bodyPr>
          <a:lstStyle/>
          <a:p>
            <a:r>
              <a:rPr lang="es-PE" b="1" dirty="0"/>
              <a:t> </a:t>
            </a:r>
            <a:endParaRPr lang="es-PE" dirty="0"/>
          </a:p>
          <a:p>
            <a:r>
              <a:rPr lang="es-PE" b="1" dirty="0"/>
              <a:t>1. EXPEDICIÓN DE PARTES DE ESCRITURA IMPERFECTA </a:t>
            </a:r>
            <a:endParaRPr lang="es-PE" dirty="0"/>
          </a:p>
          <a:p>
            <a:r>
              <a:rPr lang="es-PE" i="1" dirty="0"/>
              <a:t>“La custodia de las escrituras imperfectas extendidas por los Jueces de Paz que hayan superado los cinco años señalados por el artículo 60 del D.S. 007-2013-JUS le corresponde a la Oficina Distrital de Apoyo a la Justicia de Paz de la Corte Superior respectiva, la que debe autorizar el parte de la escritura para efectos de la inscripción registral. Por tanto, no se admitirán partes de escrituras imperfectas autorizadas por Juez de Paz”. </a:t>
            </a:r>
            <a:endParaRPr lang="es-PE" dirty="0"/>
          </a:p>
          <a:p>
            <a:r>
              <a:rPr lang="es-PE" dirty="0"/>
              <a:t>Criterio adoptado en la Resolución </a:t>
            </a:r>
            <a:r>
              <a:rPr lang="es-PE" dirty="0" err="1"/>
              <a:t>Nº</a:t>
            </a:r>
            <a:r>
              <a:rPr lang="es-PE" dirty="0"/>
              <a:t> 150-2014-SUNARP-TR-A del 18/03/2014.</a:t>
            </a:r>
          </a:p>
          <a:p>
            <a:endParaRPr lang="es-PE" dirty="0"/>
          </a:p>
        </p:txBody>
      </p:sp>
    </p:spTree>
    <p:extLst>
      <p:ext uri="{BB962C8B-B14F-4D97-AF65-F5344CB8AC3E}">
        <p14:creationId xmlns:p14="http://schemas.microsoft.com/office/powerpoint/2010/main" val="7141206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FD7A0-5865-4EE5-9CC6-FFD04B03E731}"/>
              </a:ext>
            </a:extLst>
          </p:cNvPr>
          <p:cNvSpPr>
            <a:spLocks noGrp="1"/>
          </p:cNvSpPr>
          <p:nvPr>
            <p:ph type="title"/>
          </p:nvPr>
        </p:nvSpPr>
        <p:spPr/>
        <p:txBody>
          <a:bodyPr>
            <a:normAutofit fontScale="90000"/>
          </a:bodyPr>
          <a:lstStyle/>
          <a:p>
            <a:r>
              <a:rPr lang="es-PE" b="1" dirty="0"/>
              <a:t>CLXX Pleno Registral</a:t>
            </a:r>
            <a:br>
              <a:rPr lang="es-PE" dirty="0"/>
            </a:br>
            <a:endParaRPr lang="es-PE" dirty="0"/>
          </a:p>
        </p:txBody>
      </p:sp>
      <p:sp>
        <p:nvSpPr>
          <p:cNvPr id="3" name="Marcador de contenido 2">
            <a:extLst>
              <a:ext uri="{FF2B5EF4-FFF2-40B4-BE49-F238E27FC236}">
                <a16:creationId xmlns:a16="http://schemas.microsoft.com/office/drawing/2014/main" id="{58379366-05DC-4146-B834-AB3F8D114521}"/>
              </a:ext>
            </a:extLst>
          </p:cNvPr>
          <p:cNvSpPr>
            <a:spLocks noGrp="1"/>
          </p:cNvSpPr>
          <p:nvPr>
            <p:ph idx="1"/>
          </p:nvPr>
        </p:nvSpPr>
        <p:spPr/>
        <p:txBody>
          <a:bodyPr/>
          <a:lstStyle/>
          <a:p>
            <a:r>
              <a:rPr lang="es-PE" b="1" dirty="0"/>
              <a:t>TESTIGOS EN ESCRITURA IMPERFECTA</a:t>
            </a:r>
            <a:endParaRPr lang="es-PE" dirty="0"/>
          </a:p>
          <a:p>
            <a:r>
              <a:rPr lang="es-PE" i="1" dirty="0"/>
              <a:t>Es exclusiva responsabilidad del juez de paz determinar si los testigos que intervienen en el otorgamiento de una escritura imperfecta son vecinos del </a:t>
            </a:r>
            <a:r>
              <a:rPr lang="es-PE" i="1" dirty="0" err="1"/>
              <a:t>Iugar</a:t>
            </a:r>
            <a:r>
              <a:rPr lang="es-PE" i="1" dirty="0"/>
              <a:t> y si cumplen con los demás requisitos previstos en el artículo 58 de </a:t>
            </a:r>
            <a:r>
              <a:rPr lang="es-PE" i="1" dirty="0" err="1"/>
              <a:t>Ia</a:t>
            </a:r>
            <a:r>
              <a:rPr lang="es-PE" i="1" dirty="0"/>
              <a:t> Ley Orgánica del Poder Judicial. </a:t>
            </a:r>
            <a:endParaRPr lang="es-PE" dirty="0"/>
          </a:p>
          <a:p>
            <a:r>
              <a:rPr lang="es-PE" dirty="0"/>
              <a:t>Criterio sustentado en la Resolución </a:t>
            </a:r>
            <a:r>
              <a:rPr lang="es-PE" dirty="0" err="1"/>
              <a:t>Nº</a:t>
            </a:r>
            <a:r>
              <a:rPr lang="es-PE" dirty="0"/>
              <a:t> 640-2012-SUNARP-TR-T del 18.10.2012</a:t>
            </a:r>
          </a:p>
          <a:p>
            <a:endParaRPr lang="es-PE" dirty="0"/>
          </a:p>
        </p:txBody>
      </p:sp>
    </p:spTree>
    <p:extLst>
      <p:ext uri="{BB962C8B-B14F-4D97-AF65-F5344CB8AC3E}">
        <p14:creationId xmlns:p14="http://schemas.microsoft.com/office/powerpoint/2010/main" val="40733370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1A647-CEAC-4F2F-98E8-8693B065D8ED}"/>
              </a:ext>
            </a:extLst>
          </p:cNvPr>
          <p:cNvSpPr>
            <a:spLocks noGrp="1"/>
          </p:cNvSpPr>
          <p:nvPr>
            <p:ph type="title"/>
          </p:nvPr>
        </p:nvSpPr>
        <p:spPr/>
        <p:txBody>
          <a:bodyPr>
            <a:normAutofit fontScale="90000"/>
          </a:bodyPr>
          <a:lstStyle/>
          <a:p>
            <a:r>
              <a:rPr lang="es-PE" b="1" i="1" dirty="0"/>
              <a:t>CLXXVII Pleno Registral </a:t>
            </a:r>
            <a:br>
              <a:rPr lang="es-PE" dirty="0"/>
            </a:br>
            <a:endParaRPr lang="es-PE" dirty="0"/>
          </a:p>
        </p:txBody>
      </p:sp>
      <p:sp>
        <p:nvSpPr>
          <p:cNvPr id="3" name="Marcador de contenido 2">
            <a:extLst>
              <a:ext uri="{FF2B5EF4-FFF2-40B4-BE49-F238E27FC236}">
                <a16:creationId xmlns:a16="http://schemas.microsoft.com/office/drawing/2014/main" id="{F18EAC7C-77E8-4994-B369-BD0A9A0C7499}"/>
              </a:ext>
            </a:extLst>
          </p:cNvPr>
          <p:cNvSpPr>
            <a:spLocks noGrp="1"/>
          </p:cNvSpPr>
          <p:nvPr>
            <p:ph idx="1"/>
          </p:nvPr>
        </p:nvSpPr>
        <p:spPr/>
        <p:txBody>
          <a:bodyPr>
            <a:normAutofit fontScale="70000" lnSpcReduction="20000"/>
          </a:bodyPr>
          <a:lstStyle/>
          <a:p>
            <a:r>
              <a:rPr lang="es-PE" b="1" i="1" dirty="0"/>
              <a:t>3. PRECISION AL PRECEDENTE SOBRE EMPLAZAMIENTO DEL TITULAR REGISTRAL EN LOS PROCEDIMIENTOS DE PRESCRIPCIÓN ADQUISITIVA DE DOMINIO </a:t>
            </a:r>
            <a:endParaRPr lang="es-PE" dirty="0"/>
          </a:p>
          <a:p>
            <a:r>
              <a:rPr lang="es-PE" dirty="0"/>
              <a:t>Se encuentra dentro del ámbito de calificación registral del título que contiene la declaración de adquisición de la propiedad mediante prescripción, la evaluación de la adecuación del título presentado con los asientos registrales, lo cual implica verificar que el proceso judicial o el procedimiento notarial se haya seguido contra el titular registral de dominio cuando el predio se encuentre inscrito; para ello bastará con constatar que el referido titular aparezca como demandado o emplazado en el proceso respectivo, ya que la notificación constituye parte de los actos procedimentales cuya responsabilidad corresponde al juez o al notario. </a:t>
            </a:r>
          </a:p>
          <a:p>
            <a:r>
              <a:rPr lang="es-PE" dirty="0"/>
              <a:t>Tratándose de predios de propiedad del Estado deberá constar en el acta notarial el emplazamiento a la entidad estatal correspondiente. En este supuesto será suficiente que el notario deje constancia en el acta, que ha cumplido con las formalidades de la notificación personal señaladas en el penúltimo párrafo del artículo 40 del Reglamento de la Ley 27157. </a:t>
            </a:r>
          </a:p>
          <a:p>
            <a:r>
              <a:rPr lang="es-PE" dirty="0"/>
              <a:t>Criterio sustentado por la Resolución </a:t>
            </a:r>
            <a:r>
              <a:rPr lang="es-PE" dirty="0" err="1"/>
              <a:t>Nº</a:t>
            </a:r>
            <a:r>
              <a:rPr lang="es-PE" dirty="0"/>
              <a:t> 347-2017-SUNARP-TR-T del 8.8.2017</a:t>
            </a:r>
          </a:p>
          <a:p>
            <a:endParaRPr lang="es-PE" dirty="0"/>
          </a:p>
        </p:txBody>
      </p:sp>
    </p:spTree>
    <p:extLst>
      <p:ext uri="{BB962C8B-B14F-4D97-AF65-F5344CB8AC3E}">
        <p14:creationId xmlns:p14="http://schemas.microsoft.com/office/powerpoint/2010/main" val="2315802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9BFBD-923B-400A-BD1C-A6452FFC234B}"/>
              </a:ext>
            </a:extLst>
          </p:cNvPr>
          <p:cNvSpPr>
            <a:spLocks noGrp="1"/>
          </p:cNvSpPr>
          <p:nvPr>
            <p:ph type="title"/>
          </p:nvPr>
        </p:nvSpPr>
        <p:spPr/>
        <p:txBody>
          <a:bodyPr>
            <a:normAutofit fontScale="90000"/>
          </a:bodyPr>
          <a:lstStyle/>
          <a:p>
            <a:r>
              <a:rPr lang="es-PE" b="1" dirty="0"/>
              <a:t>CCII Pleno Registral</a:t>
            </a:r>
            <a:br>
              <a:rPr lang="es-PE" dirty="0"/>
            </a:br>
            <a:endParaRPr lang="es-PE" dirty="0"/>
          </a:p>
        </p:txBody>
      </p:sp>
      <p:sp>
        <p:nvSpPr>
          <p:cNvPr id="3" name="Marcador de contenido 2">
            <a:extLst>
              <a:ext uri="{FF2B5EF4-FFF2-40B4-BE49-F238E27FC236}">
                <a16:creationId xmlns:a16="http://schemas.microsoft.com/office/drawing/2014/main" id="{EA0B207B-03C5-4360-B64A-EAC1298C46E3}"/>
              </a:ext>
            </a:extLst>
          </p:cNvPr>
          <p:cNvSpPr>
            <a:spLocks noGrp="1"/>
          </p:cNvSpPr>
          <p:nvPr>
            <p:ph idx="1"/>
          </p:nvPr>
        </p:nvSpPr>
        <p:spPr/>
        <p:txBody>
          <a:bodyPr>
            <a:normAutofit fontScale="92500" lnSpcReduction="10000"/>
          </a:bodyPr>
          <a:lstStyle/>
          <a:p>
            <a:r>
              <a:rPr lang="es-PE" b="1" dirty="0"/>
              <a:t> </a:t>
            </a:r>
            <a:endParaRPr lang="es-PE" dirty="0"/>
          </a:p>
          <a:p>
            <a:r>
              <a:rPr lang="es-PE" b="1" dirty="0"/>
              <a:t>REQUISITOS FORMALES QUE NO AFECTAN LA VALIDEZ DEL INSTRUMENTO </a:t>
            </a:r>
            <a:endParaRPr lang="es-PE" dirty="0"/>
          </a:p>
          <a:p>
            <a:r>
              <a:rPr lang="es-PE" dirty="0"/>
              <a:t>“El requisito de la conclusión de la escritura pública contenido en el literal i) del art. 59 de la ley del notariado, referido a consignar el número de serie de la foja donde se inicia y la foja donde concluye el instrumento, es un requisito formal que no afecta la validez del instrumento, por lo que su omisión no deberá ser materia de denegatoria de inscripción”. </a:t>
            </a:r>
          </a:p>
          <a:p>
            <a:r>
              <a:rPr lang="es-PE" dirty="0"/>
              <a:t>Criterio sustentado en la Resolución </a:t>
            </a:r>
            <a:r>
              <a:rPr lang="es-PE" dirty="0" err="1"/>
              <a:t>Nº</a:t>
            </a:r>
            <a:r>
              <a:rPr lang="es-PE" dirty="0"/>
              <a:t> 043-2019-SUNARP-TR-A del 18.01.2019.</a:t>
            </a:r>
          </a:p>
          <a:p>
            <a:endParaRPr lang="es-PE" dirty="0"/>
          </a:p>
        </p:txBody>
      </p:sp>
    </p:spTree>
    <p:extLst>
      <p:ext uri="{BB962C8B-B14F-4D97-AF65-F5344CB8AC3E}">
        <p14:creationId xmlns:p14="http://schemas.microsoft.com/office/powerpoint/2010/main" val="257280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A414E-BB57-422D-8BC1-6D0D656FA0DC}"/>
              </a:ext>
            </a:extLst>
          </p:cNvPr>
          <p:cNvSpPr>
            <a:spLocks noGrp="1"/>
          </p:cNvSpPr>
          <p:nvPr>
            <p:ph type="title"/>
          </p:nvPr>
        </p:nvSpPr>
        <p:spPr/>
        <p:txBody>
          <a:bodyPr/>
          <a:lstStyle/>
          <a:p>
            <a:r>
              <a:rPr lang="es-PE" dirty="0"/>
              <a:t>Qué es la </a:t>
            </a:r>
          </a:p>
        </p:txBody>
      </p:sp>
      <p:sp>
        <p:nvSpPr>
          <p:cNvPr id="3" name="Marcador de contenido 2">
            <a:extLst>
              <a:ext uri="{FF2B5EF4-FFF2-40B4-BE49-F238E27FC236}">
                <a16:creationId xmlns:a16="http://schemas.microsoft.com/office/drawing/2014/main" id="{D4E5FA61-E124-4243-AD3C-B6E05F908184}"/>
              </a:ext>
            </a:extLst>
          </p:cNvPr>
          <p:cNvSpPr>
            <a:spLocks noGrp="1"/>
          </p:cNvSpPr>
          <p:nvPr>
            <p:ph idx="1"/>
          </p:nvPr>
        </p:nvSpPr>
        <p:spPr/>
        <p:txBody>
          <a:bodyPr>
            <a:normAutofit/>
          </a:bodyPr>
          <a:lstStyle/>
          <a:p>
            <a:pPr marL="0" indent="0" algn="ctr">
              <a:buNone/>
            </a:pPr>
            <a:r>
              <a:rPr lang="es-PE" sz="5400" dirty="0">
                <a:latin typeface="Arial Rounded MT Bold" panose="020F0704030504030204" pitchFamily="34" charset="0"/>
              </a:rPr>
              <a:t>Longi </a:t>
            </a:r>
            <a:r>
              <a:rPr lang="es-PE" sz="5400" dirty="0" err="1">
                <a:latin typeface="Arial Rounded MT Bold" panose="020F0704030504030204" pitchFamily="34" charset="0"/>
              </a:rPr>
              <a:t>temporis</a:t>
            </a:r>
            <a:r>
              <a:rPr lang="es-PE" sz="5400" dirty="0">
                <a:latin typeface="Arial Rounded MT Bold" panose="020F0704030504030204" pitchFamily="34" charset="0"/>
              </a:rPr>
              <a:t> </a:t>
            </a:r>
          </a:p>
          <a:p>
            <a:pPr marL="0" indent="0" algn="ctr">
              <a:buNone/>
            </a:pPr>
            <a:r>
              <a:rPr lang="es-PE" sz="5400" dirty="0" err="1">
                <a:latin typeface="Arial Rounded MT Bold" panose="020F0704030504030204" pitchFamily="34" charset="0"/>
              </a:rPr>
              <a:t>praescriptio</a:t>
            </a:r>
            <a:endParaRPr lang="es-PE" sz="5400" dirty="0">
              <a:latin typeface="Arial Rounded MT Bold" panose="020F0704030504030204" pitchFamily="34" charset="0"/>
            </a:endParaRPr>
          </a:p>
        </p:txBody>
      </p:sp>
    </p:spTree>
    <p:extLst>
      <p:ext uri="{BB962C8B-B14F-4D97-AF65-F5344CB8AC3E}">
        <p14:creationId xmlns:p14="http://schemas.microsoft.com/office/powerpoint/2010/main" val="34334417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0BAA5-D8AE-4B55-8A34-B2F1D41FD5FF}"/>
              </a:ext>
            </a:extLst>
          </p:cNvPr>
          <p:cNvSpPr>
            <a:spLocks noGrp="1"/>
          </p:cNvSpPr>
          <p:nvPr>
            <p:ph type="title"/>
          </p:nvPr>
        </p:nvSpPr>
        <p:spPr/>
        <p:txBody>
          <a:bodyPr>
            <a:normAutofit fontScale="90000"/>
          </a:bodyPr>
          <a:lstStyle/>
          <a:p>
            <a:r>
              <a:rPr lang="es-PE" b="1" dirty="0"/>
              <a:t>CCIII Pleno Registral</a:t>
            </a:r>
            <a:br>
              <a:rPr lang="es-PE" dirty="0"/>
            </a:br>
            <a:endParaRPr lang="es-PE" dirty="0"/>
          </a:p>
        </p:txBody>
      </p:sp>
      <p:sp>
        <p:nvSpPr>
          <p:cNvPr id="3" name="Marcador de contenido 2">
            <a:extLst>
              <a:ext uri="{FF2B5EF4-FFF2-40B4-BE49-F238E27FC236}">
                <a16:creationId xmlns:a16="http://schemas.microsoft.com/office/drawing/2014/main" id="{6E463BD8-D6DF-4825-A60E-E3E871F00969}"/>
              </a:ext>
            </a:extLst>
          </p:cNvPr>
          <p:cNvSpPr>
            <a:spLocks noGrp="1"/>
          </p:cNvSpPr>
          <p:nvPr>
            <p:ph idx="1"/>
          </p:nvPr>
        </p:nvSpPr>
        <p:spPr/>
        <p:txBody>
          <a:bodyPr>
            <a:normAutofit fontScale="92500"/>
          </a:bodyPr>
          <a:lstStyle/>
          <a:p>
            <a:r>
              <a:rPr lang="es-PE" b="1" dirty="0"/>
              <a:t> </a:t>
            </a:r>
            <a:endParaRPr lang="es-PE" dirty="0"/>
          </a:p>
          <a:p>
            <a:r>
              <a:rPr lang="es-PE" b="1" dirty="0"/>
              <a:t>UBICACIÓN DEL PREDIO EN ZONA URBANA </a:t>
            </a:r>
            <a:endParaRPr lang="es-PE" dirty="0"/>
          </a:p>
          <a:p>
            <a:r>
              <a:rPr lang="es-PE" dirty="0"/>
              <a:t>Para efectos de determinar si es aplicable la Ley 27157, cuando un predio obre inscrito como rústico, podrá acreditarse que está ubicado en zona urbana, entre otros documentos, con el Certificado de Parámetros Urbanísticos y Edificatorios expedido por la Municipalidad respectiva o presentar los documentos que sustenten que se produjo el silencio administrativo positivo. </a:t>
            </a:r>
          </a:p>
          <a:p>
            <a:r>
              <a:rPr lang="es-PE" dirty="0"/>
              <a:t>Criterio sustentado en la Resolución </a:t>
            </a:r>
            <a:r>
              <a:rPr lang="es-PE" dirty="0" err="1"/>
              <a:t>Nº</a:t>
            </a:r>
            <a:r>
              <a:rPr lang="es-PE" dirty="0"/>
              <a:t> 2469-2016-SUNARP-TR-L del 02.12.2016</a:t>
            </a:r>
          </a:p>
          <a:p>
            <a:endParaRPr lang="es-PE" dirty="0"/>
          </a:p>
        </p:txBody>
      </p:sp>
    </p:spTree>
    <p:extLst>
      <p:ext uri="{BB962C8B-B14F-4D97-AF65-F5344CB8AC3E}">
        <p14:creationId xmlns:p14="http://schemas.microsoft.com/office/powerpoint/2010/main" val="2629349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D26CD-1832-46B0-9F04-F7C6B5AB7DF8}"/>
              </a:ext>
            </a:extLst>
          </p:cNvPr>
          <p:cNvSpPr>
            <a:spLocks noGrp="1"/>
          </p:cNvSpPr>
          <p:nvPr>
            <p:ph type="title"/>
          </p:nvPr>
        </p:nvSpPr>
        <p:spPr/>
        <p:txBody>
          <a:bodyPr>
            <a:normAutofit fontScale="90000"/>
          </a:bodyPr>
          <a:lstStyle/>
          <a:p>
            <a:r>
              <a:rPr lang="es-PE" b="1" dirty="0"/>
              <a:t>CCXIV Pleno Registral</a:t>
            </a:r>
            <a:br>
              <a:rPr lang="es-PE" dirty="0"/>
            </a:br>
            <a:endParaRPr lang="es-PE" dirty="0"/>
          </a:p>
        </p:txBody>
      </p:sp>
      <p:sp>
        <p:nvSpPr>
          <p:cNvPr id="3" name="Marcador de contenido 2">
            <a:extLst>
              <a:ext uri="{FF2B5EF4-FFF2-40B4-BE49-F238E27FC236}">
                <a16:creationId xmlns:a16="http://schemas.microsoft.com/office/drawing/2014/main" id="{69FA930B-BF38-49C9-8B28-8ACC99B5740F}"/>
              </a:ext>
            </a:extLst>
          </p:cNvPr>
          <p:cNvSpPr>
            <a:spLocks noGrp="1"/>
          </p:cNvSpPr>
          <p:nvPr>
            <p:ph idx="1"/>
          </p:nvPr>
        </p:nvSpPr>
        <p:spPr/>
        <p:txBody>
          <a:bodyPr>
            <a:normAutofit fontScale="92500"/>
          </a:bodyPr>
          <a:lstStyle/>
          <a:p>
            <a:r>
              <a:rPr lang="es-PE" b="1" dirty="0"/>
              <a:t>CALIFICACIÓN REGISTRAL DE ASUNTOS NO CONTENCIOSOS DE COMPETENCIA NOTARIAL </a:t>
            </a:r>
            <a:endParaRPr lang="es-PE" dirty="0"/>
          </a:p>
          <a:p>
            <a:r>
              <a:rPr lang="es-PE" dirty="0"/>
              <a:t>No corresponde a las instancias registrales calificar la validez de los actos procedimentales ni el fondo o motivación de la declaración notarial, en los títulos referidos a los asuntos no contenciosos de competencia notarial. </a:t>
            </a:r>
          </a:p>
          <a:p>
            <a:r>
              <a:rPr lang="es-PE" dirty="0"/>
              <a:t>Sustentado en la Res. 2055-2017-SUNARP-TR-L del 13 de setiembre de 2017.</a:t>
            </a:r>
          </a:p>
          <a:p>
            <a:r>
              <a:rPr lang="es-PE" dirty="0"/>
              <a:t>Este criterio anteriormente era acuerdo, conforme al CXV Pleno realizado los días 12 y 13 de diciembre de 2013</a:t>
            </a:r>
          </a:p>
        </p:txBody>
      </p:sp>
    </p:spTree>
    <p:extLst>
      <p:ext uri="{BB962C8B-B14F-4D97-AF65-F5344CB8AC3E}">
        <p14:creationId xmlns:p14="http://schemas.microsoft.com/office/powerpoint/2010/main" val="32097417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3A02F-1A99-42EE-8668-8314D886792D}"/>
              </a:ext>
            </a:extLst>
          </p:cNvPr>
          <p:cNvSpPr>
            <a:spLocks noGrp="1"/>
          </p:cNvSpPr>
          <p:nvPr>
            <p:ph type="title"/>
          </p:nvPr>
        </p:nvSpPr>
        <p:spPr/>
        <p:txBody>
          <a:bodyPr>
            <a:normAutofit fontScale="90000"/>
          </a:bodyPr>
          <a:lstStyle/>
          <a:p>
            <a:r>
              <a:rPr lang="es-PE" dirty="0"/>
              <a:t>Imposibilidad de prescripción entre copropietarios</a:t>
            </a:r>
          </a:p>
        </p:txBody>
      </p:sp>
      <p:sp>
        <p:nvSpPr>
          <p:cNvPr id="3" name="Marcador de contenido 2">
            <a:extLst>
              <a:ext uri="{FF2B5EF4-FFF2-40B4-BE49-F238E27FC236}">
                <a16:creationId xmlns:a16="http://schemas.microsoft.com/office/drawing/2014/main" id="{A6E23D6A-F0EE-4F1E-A445-4C20782D426F}"/>
              </a:ext>
            </a:extLst>
          </p:cNvPr>
          <p:cNvSpPr>
            <a:spLocks noGrp="1"/>
          </p:cNvSpPr>
          <p:nvPr>
            <p:ph idx="1"/>
          </p:nvPr>
        </p:nvSpPr>
        <p:spPr/>
        <p:txBody>
          <a:bodyPr>
            <a:normAutofit/>
          </a:bodyPr>
          <a:lstStyle/>
          <a:p>
            <a:pPr algn="ctr"/>
            <a:r>
              <a:rPr lang="es-PE" sz="3600" dirty="0">
                <a:latin typeface="Arial Rounded MT Bold" panose="020F0704030504030204" pitchFamily="34" charset="0"/>
              </a:rPr>
              <a:t>Artículo 985.-  La acción de partición es imprescriptible y ninguno de los copropietarios ni sus sucesores pueden adquirir por prescripción los bienes comunes.</a:t>
            </a:r>
          </a:p>
        </p:txBody>
      </p:sp>
    </p:spTree>
    <p:extLst>
      <p:ext uri="{BB962C8B-B14F-4D97-AF65-F5344CB8AC3E}">
        <p14:creationId xmlns:p14="http://schemas.microsoft.com/office/powerpoint/2010/main" val="33813355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0423D-258E-4C8E-8BC5-2B09D86D8CF2}"/>
              </a:ext>
            </a:extLst>
          </p:cNvPr>
          <p:cNvSpPr>
            <a:spLocks noGrp="1"/>
          </p:cNvSpPr>
          <p:nvPr>
            <p:ph type="title"/>
          </p:nvPr>
        </p:nvSpPr>
        <p:spPr/>
        <p:txBody>
          <a:bodyPr>
            <a:normAutofit fontScale="90000"/>
          </a:bodyPr>
          <a:lstStyle/>
          <a:p>
            <a:r>
              <a:rPr lang="es-PE" b="1" dirty="0">
                <a:latin typeface="Arial Rounded MT Bold" panose="020F0704030504030204" pitchFamily="34" charset="0"/>
              </a:rPr>
              <a:t>Elementos generales que definen la USUCAPIÓN</a:t>
            </a:r>
          </a:p>
        </p:txBody>
      </p:sp>
      <p:graphicFrame>
        <p:nvGraphicFramePr>
          <p:cNvPr id="4" name="Marcador de contenido 3">
            <a:extLst>
              <a:ext uri="{FF2B5EF4-FFF2-40B4-BE49-F238E27FC236}">
                <a16:creationId xmlns:a16="http://schemas.microsoft.com/office/drawing/2014/main" id="{91B238CC-608A-4F54-BF02-1CE405BBF02E}"/>
              </a:ext>
            </a:extLst>
          </p:cNvPr>
          <p:cNvGraphicFramePr>
            <a:graphicFrameLocks noGrp="1"/>
          </p:cNvGraphicFramePr>
          <p:nvPr>
            <p:ph idx="1"/>
            <p:extLst>
              <p:ext uri="{D42A27DB-BD31-4B8C-83A1-F6EECF244321}">
                <p14:modId xmlns:p14="http://schemas.microsoft.com/office/powerpoint/2010/main" val="2089688234"/>
              </p:ext>
            </p:extLst>
          </p:nvPr>
        </p:nvGraphicFramePr>
        <p:xfrm>
          <a:off x="2040835" y="2584174"/>
          <a:ext cx="7182678" cy="3291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04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A342D-2872-4382-98DC-40A895A61C67}"/>
              </a:ext>
            </a:extLst>
          </p:cNvPr>
          <p:cNvSpPr>
            <a:spLocks noGrp="1"/>
          </p:cNvSpPr>
          <p:nvPr>
            <p:ph type="title"/>
          </p:nvPr>
        </p:nvSpPr>
        <p:spPr/>
        <p:txBody>
          <a:bodyPr/>
          <a:lstStyle/>
          <a:p>
            <a:r>
              <a:rPr lang="es-PE" dirty="0"/>
              <a:t>Quién fusiona</a:t>
            </a:r>
          </a:p>
        </p:txBody>
      </p:sp>
      <p:sp>
        <p:nvSpPr>
          <p:cNvPr id="3" name="Marcador de contenido 2">
            <a:extLst>
              <a:ext uri="{FF2B5EF4-FFF2-40B4-BE49-F238E27FC236}">
                <a16:creationId xmlns:a16="http://schemas.microsoft.com/office/drawing/2014/main" id="{9E7F8254-3042-4CF0-8C16-76C99FF8E97E}"/>
              </a:ext>
            </a:extLst>
          </p:cNvPr>
          <p:cNvSpPr>
            <a:spLocks noGrp="1"/>
          </p:cNvSpPr>
          <p:nvPr>
            <p:ph idx="1"/>
          </p:nvPr>
        </p:nvSpPr>
        <p:spPr/>
        <p:txBody>
          <a:bodyPr>
            <a:normAutofit/>
          </a:bodyPr>
          <a:lstStyle/>
          <a:p>
            <a:pPr marL="0" indent="0" algn="ctr">
              <a:buNone/>
            </a:pPr>
            <a:r>
              <a:rPr lang="es-PE" sz="6000" dirty="0">
                <a:latin typeface="Arial Rounded MT Bold" panose="020F0704030504030204" pitchFamily="34" charset="0"/>
              </a:rPr>
              <a:t>La </a:t>
            </a:r>
            <a:r>
              <a:rPr lang="es-PE" sz="6000" dirty="0" err="1">
                <a:latin typeface="Arial Rounded MT Bold" panose="020F0704030504030204" pitchFamily="34" charset="0"/>
              </a:rPr>
              <a:t>usucapio</a:t>
            </a:r>
            <a:r>
              <a:rPr lang="es-PE" sz="6000" dirty="0">
                <a:latin typeface="Arial Rounded MT Bold" panose="020F0704030504030204" pitchFamily="34" charset="0"/>
              </a:rPr>
              <a:t> con la </a:t>
            </a:r>
          </a:p>
          <a:p>
            <a:pPr marL="0" indent="0" algn="ctr">
              <a:buNone/>
            </a:pPr>
            <a:r>
              <a:rPr lang="es-PE" sz="6000" dirty="0">
                <a:latin typeface="Arial Rounded MT Bold" panose="020F0704030504030204" pitchFamily="34" charset="0"/>
              </a:rPr>
              <a:t>longi </a:t>
            </a:r>
            <a:r>
              <a:rPr lang="es-PE" sz="6000" dirty="0" err="1">
                <a:latin typeface="Arial Rounded MT Bold" panose="020F0704030504030204" pitchFamily="34" charset="0"/>
              </a:rPr>
              <a:t>temporis</a:t>
            </a:r>
            <a:r>
              <a:rPr lang="es-PE" sz="6000" dirty="0">
                <a:latin typeface="Arial Rounded MT Bold" panose="020F0704030504030204" pitchFamily="34" charset="0"/>
              </a:rPr>
              <a:t> </a:t>
            </a:r>
            <a:r>
              <a:rPr lang="es-PE" sz="6000" dirty="0" err="1">
                <a:latin typeface="Arial Rounded MT Bold" panose="020F0704030504030204" pitchFamily="34" charset="0"/>
              </a:rPr>
              <a:t>praescriptio</a:t>
            </a:r>
            <a:r>
              <a:rPr lang="es-PE" sz="6000" dirty="0">
                <a:latin typeface="Arial Rounded MT Bold" panose="020F0704030504030204" pitchFamily="34" charset="0"/>
              </a:rPr>
              <a:t> </a:t>
            </a:r>
          </a:p>
        </p:txBody>
      </p:sp>
    </p:spTree>
    <p:extLst>
      <p:ext uri="{BB962C8B-B14F-4D97-AF65-F5344CB8AC3E}">
        <p14:creationId xmlns:p14="http://schemas.microsoft.com/office/powerpoint/2010/main" val="36855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694DA-7E48-4DA4-9486-58D4E98A5ED5}"/>
              </a:ext>
            </a:extLst>
          </p:cNvPr>
          <p:cNvSpPr>
            <a:spLocks noGrp="1"/>
          </p:cNvSpPr>
          <p:nvPr>
            <p:ph type="title"/>
          </p:nvPr>
        </p:nvSpPr>
        <p:spPr/>
        <p:txBody>
          <a:bodyPr/>
          <a:lstStyle/>
          <a:p>
            <a:r>
              <a:rPr lang="es-PE" dirty="0"/>
              <a:t>Datos latinos</a:t>
            </a:r>
          </a:p>
        </p:txBody>
      </p:sp>
      <p:sp>
        <p:nvSpPr>
          <p:cNvPr id="3" name="Marcador de contenido 2">
            <a:extLst>
              <a:ext uri="{FF2B5EF4-FFF2-40B4-BE49-F238E27FC236}">
                <a16:creationId xmlns:a16="http://schemas.microsoft.com/office/drawing/2014/main" id="{D8F65E97-3D09-4D9D-86A6-D87C6F1E096F}"/>
              </a:ext>
            </a:extLst>
          </p:cNvPr>
          <p:cNvSpPr>
            <a:spLocks noGrp="1"/>
          </p:cNvSpPr>
          <p:nvPr>
            <p:ph idx="1"/>
          </p:nvPr>
        </p:nvSpPr>
        <p:spPr/>
        <p:txBody>
          <a:bodyPr/>
          <a:lstStyle/>
          <a:p>
            <a:r>
              <a:rPr lang="es-PE" dirty="0"/>
              <a:t>Tanto Ulpiano (</a:t>
            </a:r>
            <a:r>
              <a:rPr lang="es-PE" dirty="0" err="1"/>
              <a:t>Tit</a:t>
            </a:r>
            <a:r>
              <a:rPr lang="es-PE" dirty="0"/>
              <a:t>. ex corp. 19, 8) como su discípulo Modestino (D. 41, 3, 3) coinciden en esencia al afirmar que </a:t>
            </a:r>
            <a:r>
              <a:rPr lang="es-PE" b="1" dirty="0"/>
              <a:t>la usucapión consiste en la adquisición de la propiedad por la posesión continuada de las cosas </a:t>
            </a:r>
            <a:r>
              <a:rPr lang="es-PE" dirty="0"/>
              <a:t>(</a:t>
            </a:r>
            <a:r>
              <a:rPr lang="es-PE" i="1" dirty="0"/>
              <a:t>per </a:t>
            </a:r>
            <a:r>
              <a:rPr lang="es-PE" i="1" dirty="0" err="1"/>
              <a:t>continuationem</a:t>
            </a:r>
            <a:r>
              <a:rPr lang="es-PE" i="1" dirty="0"/>
              <a:t> </a:t>
            </a:r>
            <a:r>
              <a:rPr lang="es-PE" i="1" dirty="0" err="1"/>
              <a:t>possessionis</a:t>
            </a:r>
            <a:r>
              <a:rPr lang="es-PE" dirty="0"/>
              <a:t>) </a:t>
            </a:r>
            <a:r>
              <a:rPr lang="es-PE" b="1" dirty="0"/>
              <a:t>durante el tiempo determinado en la ley </a:t>
            </a:r>
            <a:r>
              <a:rPr lang="es-PE" dirty="0"/>
              <a:t>(</a:t>
            </a:r>
            <a:r>
              <a:rPr lang="es-PE" i="1" dirty="0" err="1"/>
              <a:t>temporis</a:t>
            </a:r>
            <a:r>
              <a:rPr lang="es-PE" i="1" dirty="0"/>
              <a:t> lege </a:t>
            </a:r>
            <a:r>
              <a:rPr lang="es-PE" i="1" dirty="0" err="1"/>
              <a:t>definiti</a:t>
            </a:r>
            <a:r>
              <a:rPr lang="es-PE"/>
              <a:t>). </a:t>
            </a:r>
          </a:p>
          <a:p>
            <a:r>
              <a:rPr lang="es-PE"/>
              <a:t>Se </a:t>
            </a:r>
            <a:r>
              <a:rPr lang="es-PE" dirty="0"/>
              <a:t>exige además la buena fe por parte de quien inicia la posesión y un título justo.</a:t>
            </a:r>
          </a:p>
        </p:txBody>
      </p:sp>
    </p:spTree>
    <p:extLst>
      <p:ext uri="{BB962C8B-B14F-4D97-AF65-F5344CB8AC3E}">
        <p14:creationId xmlns:p14="http://schemas.microsoft.com/office/powerpoint/2010/main" val="272041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544871-90C0-4DEE-985C-62A3E8F2E4CB}"/>
              </a:ext>
            </a:extLst>
          </p:cNvPr>
          <p:cNvSpPr>
            <a:spLocks noGrp="1"/>
          </p:cNvSpPr>
          <p:nvPr>
            <p:ph idx="1"/>
          </p:nvPr>
        </p:nvSpPr>
        <p:spPr>
          <a:xfrm>
            <a:off x="1295401" y="1272209"/>
            <a:ext cx="9601196" cy="4603659"/>
          </a:xfrm>
        </p:spPr>
        <p:txBody>
          <a:bodyPr>
            <a:normAutofit lnSpcReduction="10000"/>
          </a:bodyPr>
          <a:lstStyle/>
          <a:p>
            <a:r>
              <a:rPr lang="es-PE" sz="2800" dirty="0">
                <a:latin typeface="Arial Rounded MT Bold" panose="020F0704030504030204" pitchFamily="34" charset="0"/>
              </a:rPr>
              <a:t>Más tarde, a finales del s. III d. C., suprimida la distinción entre fundos itálicos y fundos provinciales, la separación entre </a:t>
            </a:r>
            <a:r>
              <a:rPr lang="es-PE" sz="2800" i="1" dirty="0" err="1">
                <a:latin typeface="Arial Rounded MT Bold" panose="020F0704030504030204" pitchFamily="34" charset="0"/>
              </a:rPr>
              <a:t>usucapio</a:t>
            </a:r>
            <a:r>
              <a:rPr lang="es-PE" sz="2800" dirty="0">
                <a:latin typeface="Arial Rounded MT Bold" panose="020F0704030504030204" pitchFamily="34" charset="0"/>
              </a:rPr>
              <a:t> y </a:t>
            </a:r>
            <a:r>
              <a:rPr lang="es-PE" sz="2800" i="1" dirty="0" err="1">
                <a:latin typeface="Arial Rounded MT Bold" panose="020F0704030504030204" pitchFamily="34" charset="0"/>
              </a:rPr>
              <a:t>praescriptio</a:t>
            </a:r>
            <a:r>
              <a:rPr lang="es-PE" sz="2800" i="1" dirty="0">
                <a:latin typeface="Arial Rounded MT Bold" panose="020F0704030504030204" pitchFamily="34" charset="0"/>
              </a:rPr>
              <a:t> longi </a:t>
            </a:r>
            <a:r>
              <a:rPr lang="es-PE" sz="2800" i="1" dirty="0" err="1">
                <a:latin typeface="Arial Rounded MT Bold" panose="020F0704030504030204" pitchFamily="34" charset="0"/>
              </a:rPr>
              <a:t>temporis</a:t>
            </a:r>
            <a:r>
              <a:rPr lang="es-PE" sz="2800" dirty="0">
                <a:latin typeface="Arial Rounded MT Bold" panose="020F0704030504030204" pitchFamily="34" charset="0"/>
              </a:rPr>
              <a:t> no tiene ya sentido. </a:t>
            </a:r>
          </a:p>
          <a:p>
            <a:r>
              <a:rPr lang="es-PE" sz="2800" dirty="0">
                <a:latin typeface="Arial Rounded MT Bold" panose="020F0704030504030204" pitchFamily="34" charset="0"/>
              </a:rPr>
              <a:t>Fue Justiniano quien fusionó ambos institutos en el año 531 (C. 7, 31, 1), manteniendo el nombre de usucapión para las cosas muebles y el de </a:t>
            </a:r>
            <a:r>
              <a:rPr lang="es-PE" sz="2800" i="1" dirty="0" err="1">
                <a:latin typeface="Arial Rounded MT Bold" panose="020F0704030504030204" pitchFamily="34" charset="0"/>
              </a:rPr>
              <a:t>praescriptio</a:t>
            </a:r>
            <a:r>
              <a:rPr lang="es-PE" sz="2800" dirty="0">
                <a:latin typeface="Arial Rounded MT Bold" panose="020F0704030504030204" pitchFamily="34" charset="0"/>
              </a:rPr>
              <a:t> para los bienes inmuebles, </a:t>
            </a:r>
            <a:r>
              <a:rPr lang="es-PE" sz="2800" u="sng" dirty="0">
                <a:latin typeface="Arial Rounded MT Bold" panose="020F0704030504030204" pitchFamily="34" charset="0"/>
              </a:rPr>
              <a:t>aunque bajo la doble terminología tan sólo encontramos una única institución con las mismas reglas: la usucapión o prescripción adquisitiva del derecho moderno.</a:t>
            </a:r>
          </a:p>
        </p:txBody>
      </p:sp>
    </p:spTree>
    <p:extLst>
      <p:ext uri="{BB962C8B-B14F-4D97-AF65-F5344CB8AC3E}">
        <p14:creationId xmlns:p14="http://schemas.microsoft.com/office/powerpoint/2010/main" val="410789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8E927-D657-4499-8891-0E1B442C5694}"/>
              </a:ext>
            </a:extLst>
          </p:cNvPr>
          <p:cNvSpPr>
            <a:spLocks noGrp="1"/>
          </p:cNvSpPr>
          <p:nvPr>
            <p:ph type="title"/>
          </p:nvPr>
        </p:nvSpPr>
        <p:spPr/>
        <p:txBody>
          <a:bodyPr>
            <a:normAutofit fontScale="90000"/>
          </a:bodyPr>
          <a:lstStyle/>
          <a:p>
            <a:r>
              <a:rPr lang="es-PE" dirty="0"/>
              <a:t>Qué es la usucapión dentro de ese contexto?</a:t>
            </a:r>
          </a:p>
        </p:txBody>
      </p:sp>
      <p:sp>
        <p:nvSpPr>
          <p:cNvPr id="3" name="Marcador de contenido 2">
            <a:extLst>
              <a:ext uri="{FF2B5EF4-FFF2-40B4-BE49-F238E27FC236}">
                <a16:creationId xmlns:a16="http://schemas.microsoft.com/office/drawing/2014/main" id="{B0818D2F-7BE5-4005-8883-376E4062EADB}"/>
              </a:ext>
            </a:extLst>
          </p:cNvPr>
          <p:cNvSpPr>
            <a:spLocks noGrp="1"/>
          </p:cNvSpPr>
          <p:nvPr>
            <p:ph idx="1"/>
          </p:nvPr>
        </p:nvSpPr>
        <p:spPr/>
        <p:txBody>
          <a:bodyPr>
            <a:normAutofit/>
          </a:bodyPr>
          <a:lstStyle/>
          <a:p>
            <a:pPr algn="ctr"/>
            <a:r>
              <a:rPr lang="es-PE" sz="4800" b="1" dirty="0">
                <a:latin typeface="Arial Rounded MT Bold" panose="020F0704030504030204" pitchFamily="34" charset="0"/>
              </a:rPr>
              <a:t>MODO ORIGINARIO DE ADQUISICIÓN DE LA PROPIEDAD</a:t>
            </a:r>
          </a:p>
        </p:txBody>
      </p:sp>
    </p:spTree>
    <p:extLst>
      <p:ext uri="{BB962C8B-B14F-4D97-AF65-F5344CB8AC3E}">
        <p14:creationId xmlns:p14="http://schemas.microsoft.com/office/powerpoint/2010/main" val="76172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69D5C-DB10-43F6-B83D-E65BC623E1A3}"/>
              </a:ext>
            </a:extLst>
          </p:cNvPr>
          <p:cNvSpPr>
            <a:spLocks noGrp="1"/>
          </p:cNvSpPr>
          <p:nvPr>
            <p:ph type="title"/>
          </p:nvPr>
        </p:nvSpPr>
        <p:spPr/>
        <p:txBody>
          <a:bodyPr/>
          <a:lstStyle/>
          <a:p>
            <a:r>
              <a:rPr lang="es-PE" dirty="0"/>
              <a:t>Para qué sirve la usucapión?</a:t>
            </a:r>
          </a:p>
        </p:txBody>
      </p:sp>
      <p:sp>
        <p:nvSpPr>
          <p:cNvPr id="3" name="Marcador de contenido 2">
            <a:extLst>
              <a:ext uri="{FF2B5EF4-FFF2-40B4-BE49-F238E27FC236}">
                <a16:creationId xmlns:a16="http://schemas.microsoft.com/office/drawing/2014/main" id="{6233081C-B0D1-4F88-9938-9CFF745DA7E3}"/>
              </a:ext>
            </a:extLst>
          </p:cNvPr>
          <p:cNvSpPr>
            <a:spLocks noGrp="1"/>
          </p:cNvSpPr>
          <p:nvPr>
            <p:ph idx="1"/>
          </p:nvPr>
        </p:nvSpPr>
        <p:spPr/>
        <p:txBody>
          <a:bodyPr/>
          <a:lstStyle/>
          <a:p>
            <a:r>
              <a:rPr lang="es-PE" dirty="0"/>
              <a:t>Mecanismo probatorio absoluto de la propiedad</a:t>
            </a:r>
          </a:p>
          <a:p>
            <a:r>
              <a:rPr lang="es-PE" dirty="0"/>
              <a:t>Solución de seguridad jurídica por la cual se cierra o cancela el debate sobre la propiedad</a:t>
            </a:r>
          </a:p>
          <a:p>
            <a:r>
              <a:rPr lang="es-PE" dirty="0"/>
              <a:t>La atribución de la riqueza solo se justifica si se utiliza y disfruta para el logro del bienestar colectivo </a:t>
            </a:r>
          </a:p>
          <a:p>
            <a:endParaRPr lang="es-PE" dirty="0"/>
          </a:p>
        </p:txBody>
      </p:sp>
    </p:spTree>
    <p:extLst>
      <p:ext uri="{BB962C8B-B14F-4D97-AF65-F5344CB8AC3E}">
        <p14:creationId xmlns:p14="http://schemas.microsoft.com/office/powerpoint/2010/main" val="280420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57F40-C153-48A4-AFE3-6EB5A2E0CB4E}"/>
              </a:ext>
            </a:extLst>
          </p:cNvPr>
          <p:cNvSpPr>
            <a:spLocks noGrp="1"/>
          </p:cNvSpPr>
          <p:nvPr>
            <p:ph type="title"/>
          </p:nvPr>
        </p:nvSpPr>
        <p:spPr/>
        <p:txBody>
          <a:bodyPr/>
          <a:lstStyle/>
          <a:p>
            <a:r>
              <a:rPr lang="es-PE" dirty="0"/>
              <a:t>Cuáles son nuestras fuentes inmediatas?</a:t>
            </a:r>
          </a:p>
        </p:txBody>
      </p:sp>
      <p:sp>
        <p:nvSpPr>
          <p:cNvPr id="3" name="Marcador de contenido 2">
            <a:extLst>
              <a:ext uri="{FF2B5EF4-FFF2-40B4-BE49-F238E27FC236}">
                <a16:creationId xmlns:a16="http://schemas.microsoft.com/office/drawing/2014/main" id="{B6B605D1-44B4-4485-9394-969510D31607}"/>
              </a:ext>
            </a:extLst>
          </p:cNvPr>
          <p:cNvSpPr>
            <a:spLocks noGrp="1"/>
          </p:cNvSpPr>
          <p:nvPr>
            <p:ph idx="1"/>
          </p:nvPr>
        </p:nvSpPr>
        <p:spPr/>
        <p:txBody>
          <a:bodyPr/>
          <a:lstStyle/>
          <a:p>
            <a:r>
              <a:rPr lang="es-PE" dirty="0" err="1"/>
              <a:t>Code</a:t>
            </a:r>
            <a:r>
              <a:rPr lang="es-PE" dirty="0"/>
              <a:t> de 1804</a:t>
            </a:r>
          </a:p>
          <a:p>
            <a:r>
              <a:rPr lang="es-PE" dirty="0" err="1"/>
              <a:t>Code</a:t>
            </a:r>
            <a:r>
              <a:rPr lang="es-PE" dirty="0"/>
              <a:t>; Código Civil argentino de 1869, BGB (1896), Código Civil suizo (ZGB: 1912), Código Civil brasileño de 1916 </a:t>
            </a:r>
          </a:p>
        </p:txBody>
      </p:sp>
    </p:spTree>
    <p:extLst>
      <p:ext uri="{BB962C8B-B14F-4D97-AF65-F5344CB8AC3E}">
        <p14:creationId xmlns:p14="http://schemas.microsoft.com/office/powerpoint/2010/main" val="180309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7A017-716E-4101-8D3D-759FC5DA5FD3}"/>
              </a:ext>
            </a:extLst>
          </p:cNvPr>
          <p:cNvSpPr>
            <a:spLocks noGrp="1"/>
          </p:cNvSpPr>
          <p:nvPr>
            <p:ph type="title"/>
          </p:nvPr>
        </p:nvSpPr>
        <p:spPr/>
        <p:txBody>
          <a:bodyPr/>
          <a:lstStyle/>
          <a:p>
            <a:r>
              <a:rPr lang="es-PE" dirty="0"/>
              <a:t>Código civil de 1852</a:t>
            </a:r>
          </a:p>
        </p:txBody>
      </p:sp>
      <p:sp>
        <p:nvSpPr>
          <p:cNvPr id="3" name="Marcador de contenido 2">
            <a:extLst>
              <a:ext uri="{FF2B5EF4-FFF2-40B4-BE49-F238E27FC236}">
                <a16:creationId xmlns:a16="http://schemas.microsoft.com/office/drawing/2014/main" id="{A10CD151-CA3C-422F-9608-32DFE00C9BE1}"/>
              </a:ext>
            </a:extLst>
          </p:cNvPr>
          <p:cNvSpPr>
            <a:spLocks noGrp="1"/>
          </p:cNvSpPr>
          <p:nvPr>
            <p:ph idx="1"/>
          </p:nvPr>
        </p:nvSpPr>
        <p:spPr>
          <a:xfrm>
            <a:off x="1295401" y="2556932"/>
            <a:ext cx="9601196" cy="1557868"/>
          </a:xfrm>
        </p:spPr>
        <p:txBody>
          <a:bodyPr/>
          <a:lstStyle/>
          <a:p>
            <a:r>
              <a:rPr lang="es-PE" b="1" dirty="0"/>
              <a:t>Rufino Echenique</a:t>
            </a:r>
          </a:p>
          <a:p>
            <a:r>
              <a:rPr lang="es-PE" b="1" dirty="0"/>
              <a:t>Cuatro partes: título preliminar, personas, cosas y obligaciones</a:t>
            </a:r>
          </a:p>
          <a:p>
            <a:r>
              <a:rPr lang="es-PE" b="1" dirty="0"/>
              <a:t>2301 artículos</a:t>
            </a:r>
          </a:p>
        </p:txBody>
      </p:sp>
    </p:spTree>
    <p:extLst>
      <p:ext uri="{BB962C8B-B14F-4D97-AF65-F5344CB8AC3E}">
        <p14:creationId xmlns:p14="http://schemas.microsoft.com/office/powerpoint/2010/main" val="120408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83BAC-5D6F-4F3C-83E5-8B1D1391761C}"/>
              </a:ext>
            </a:extLst>
          </p:cNvPr>
          <p:cNvSpPr>
            <a:spLocks noGrp="1"/>
          </p:cNvSpPr>
          <p:nvPr>
            <p:ph type="title"/>
          </p:nvPr>
        </p:nvSpPr>
        <p:spPr>
          <a:xfrm>
            <a:off x="1295402" y="982133"/>
            <a:ext cx="9601196" cy="873172"/>
          </a:xfrm>
        </p:spPr>
        <p:txBody>
          <a:bodyPr>
            <a:normAutofit/>
          </a:bodyPr>
          <a:lstStyle/>
          <a:p>
            <a:r>
              <a:rPr lang="es-PE" sz="3600" b="1" dirty="0"/>
              <a:t>Cuál era el régimen del Código Civil de 1852</a:t>
            </a:r>
          </a:p>
        </p:txBody>
      </p:sp>
      <p:sp>
        <p:nvSpPr>
          <p:cNvPr id="3" name="Marcador de contenido 2">
            <a:extLst>
              <a:ext uri="{FF2B5EF4-FFF2-40B4-BE49-F238E27FC236}">
                <a16:creationId xmlns:a16="http://schemas.microsoft.com/office/drawing/2014/main" id="{76457F46-86AA-46FE-82C2-E0348C3404AC}"/>
              </a:ext>
            </a:extLst>
          </p:cNvPr>
          <p:cNvSpPr>
            <a:spLocks noGrp="1"/>
          </p:cNvSpPr>
          <p:nvPr>
            <p:ph idx="1"/>
          </p:nvPr>
        </p:nvSpPr>
        <p:spPr>
          <a:xfrm>
            <a:off x="1295401" y="1709529"/>
            <a:ext cx="9601196" cy="4465983"/>
          </a:xfrm>
        </p:spPr>
        <p:txBody>
          <a:bodyPr>
            <a:normAutofit/>
          </a:bodyPr>
          <a:lstStyle/>
          <a:p>
            <a:pPr marL="0" indent="0" algn="just">
              <a:buNone/>
            </a:pPr>
            <a:endParaRPr lang="es-PE" sz="2800" dirty="0"/>
          </a:p>
          <a:p>
            <a:pPr algn="just"/>
            <a:r>
              <a:rPr lang="es-PE" sz="2800" dirty="0"/>
              <a:t>Este Código adoptó la </a:t>
            </a:r>
            <a:r>
              <a:rPr lang="es-PE" sz="2800" b="1" dirty="0"/>
              <a:t>teoría unitaria </a:t>
            </a:r>
            <a:r>
              <a:rPr lang="es-PE" sz="2800" dirty="0"/>
              <a:t>en el tratamiento de ambas prescripciones: la adquisitiva y la liberatoria, conforme al </a:t>
            </a:r>
            <a:r>
              <a:rPr lang="es-PE" sz="2800" b="1" dirty="0"/>
              <a:t>artículo 526</a:t>
            </a:r>
            <a:r>
              <a:rPr lang="es-PE" sz="2800" dirty="0"/>
              <a:t>, </a:t>
            </a:r>
            <a:r>
              <a:rPr lang="es-PE" sz="2800" b="1" dirty="0"/>
              <a:t>desde luego sin un manejo jurídico idóneo.</a:t>
            </a:r>
            <a:r>
              <a:rPr lang="es-PE" sz="2800" dirty="0"/>
              <a:t> </a:t>
            </a:r>
          </a:p>
          <a:p>
            <a:pPr marL="0" indent="0">
              <a:buNone/>
            </a:pPr>
            <a:r>
              <a:rPr lang="es-PE" sz="2800" dirty="0"/>
              <a:t>“</a:t>
            </a:r>
            <a:r>
              <a:rPr lang="es-PE" sz="2800" b="1" dirty="0"/>
              <a:t>Art. 526</a:t>
            </a:r>
            <a:r>
              <a:rPr lang="es-PE" sz="2800" dirty="0"/>
              <a:t>. Prescripción es un modo civil de adquirir la propiedad de una cosa ajena, ó de libertarse de una obligación, mediante el trascurso de un tiempo determinado, y bajo las condiciones señaladas por este Código. La primera es prescripción de dominio, y la segunda prescripción de acción.”</a:t>
            </a:r>
          </a:p>
          <a:p>
            <a:pPr marL="0" indent="0">
              <a:buNone/>
            </a:pPr>
            <a:endParaRPr lang="es-PE" dirty="0"/>
          </a:p>
        </p:txBody>
      </p:sp>
    </p:spTree>
    <p:extLst>
      <p:ext uri="{BB962C8B-B14F-4D97-AF65-F5344CB8AC3E}">
        <p14:creationId xmlns:p14="http://schemas.microsoft.com/office/powerpoint/2010/main" val="257568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902DFF6-1BB5-44A7-B6F4-504D351789AD}"/>
              </a:ext>
            </a:extLst>
          </p:cNvPr>
          <p:cNvSpPr>
            <a:spLocks noGrp="1"/>
          </p:cNvSpPr>
          <p:nvPr>
            <p:ph type="title"/>
          </p:nvPr>
        </p:nvSpPr>
        <p:spPr>
          <a:xfrm>
            <a:off x="2015069" y="1752606"/>
            <a:ext cx="8158688" cy="1971255"/>
          </a:xfrm>
          <a:solidFill>
            <a:schemeClr val="accent2">
              <a:lumMod val="20000"/>
              <a:lumOff val="80000"/>
            </a:schemeClr>
          </a:solidFill>
        </p:spPr>
        <p:txBody>
          <a:bodyPr>
            <a:normAutofit fontScale="90000"/>
          </a:bodyPr>
          <a:lstStyle/>
          <a:p>
            <a:r>
              <a:rPr lang="es-PE" sz="7200" b="1" dirty="0">
                <a:latin typeface="Abadi Extra Light" panose="020B0204020104020204" pitchFamily="34" charset="0"/>
              </a:rPr>
              <a:t>Aspectos generales</a:t>
            </a:r>
          </a:p>
        </p:txBody>
      </p:sp>
    </p:spTree>
    <p:extLst>
      <p:ext uri="{BB962C8B-B14F-4D97-AF65-F5344CB8AC3E}">
        <p14:creationId xmlns:p14="http://schemas.microsoft.com/office/powerpoint/2010/main" val="367849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927AE-FC3E-4F20-BE8E-9FDAFFA54326}"/>
              </a:ext>
            </a:extLst>
          </p:cNvPr>
          <p:cNvSpPr>
            <a:spLocks noGrp="1"/>
          </p:cNvSpPr>
          <p:nvPr>
            <p:ph type="title"/>
          </p:nvPr>
        </p:nvSpPr>
        <p:spPr/>
        <p:txBody>
          <a:bodyPr/>
          <a:lstStyle/>
          <a:p>
            <a:r>
              <a:rPr lang="es-PE" dirty="0"/>
              <a:t>1852</a:t>
            </a:r>
          </a:p>
        </p:txBody>
      </p:sp>
      <p:sp>
        <p:nvSpPr>
          <p:cNvPr id="3" name="Marcador de contenido 2">
            <a:extLst>
              <a:ext uri="{FF2B5EF4-FFF2-40B4-BE49-F238E27FC236}">
                <a16:creationId xmlns:a16="http://schemas.microsoft.com/office/drawing/2014/main" id="{D0F51AAB-2028-406A-AEC3-B491F715B58B}"/>
              </a:ext>
            </a:extLst>
          </p:cNvPr>
          <p:cNvSpPr>
            <a:spLocks noGrp="1"/>
          </p:cNvSpPr>
          <p:nvPr>
            <p:ph idx="1"/>
          </p:nvPr>
        </p:nvSpPr>
        <p:spPr/>
        <p:txBody>
          <a:bodyPr/>
          <a:lstStyle/>
          <a:p>
            <a:r>
              <a:rPr lang="es-PE" dirty="0"/>
              <a:t>“Art. 536. Para adquirir por prescripción el dominio de una </a:t>
            </a:r>
            <a:r>
              <a:rPr lang="es-PE" b="1" dirty="0"/>
              <a:t>cosa</a:t>
            </a:r>
            <a:r>
              <a:rPr lang="es-PE" dirty="0"/>
              <a:t>, es necesario que concurran: 1° Posesión, 2° </a:t>
            </a:r>
            <a:r>
              <a:rPr lang="es-PE" b="1" dirty="0"/>
              <a:t>Justo título</a:t>
            </a:r>
            <a:r>
              <a:rPr lang="es-PE" dirty="0"/>
              <a:t>, 3° Buena fe, 4°Transcurso del tiempo señalado por este Código.”</a:t>
            </a:r>
          </a:p>
          <a:p>
            <a:r>
              <a:rPr lang="es-PE" dirty="0"/>
              <a:t>Art. 537. La posesión debe tener los requisitos exigidos en el titulo 3 de la sección, 1 de este libro. </a:t>
            </a:r>
          </a:p>
          <a:p>
            <a:r>
              <a:rPr lang="es-PE" dirty="0"/>
              <a:t>Art. 465. Posesión es la tenencia </a:t>
            </a:r>
            <a:r>
              <a:rPr lang="es-PE" dirty="0" err="1"/>
              <a:t>ó</a:t>
            </a:r>
            <a:r>
              <a:rPr lang="es-PE" dirty="0"/>
              <a:t> goce de una cosa </a:t>
            </a:r>
            <a:r>
              <a:rPr lang="es-PE" dirty="0" err="1"/>
              <a:t>ó</a:t>
            </a:r>
            <a:r>
              <a:rPr lang="es-PE" dirty="0"/>
              <a:t> de un derecho, con el ánimo de conservarlo para sí. </a:t>
            </a:r>
          </a:p>
        </p:txBody>
      </p:sp>
    </p:spTree>
    <p:extLst>
      <p:ext uri="{BB962C8B-B14F-4D97-AF65-F5344CB8AC3E}">
        <p14:creationId xmlns:p14="http://schemas.microsoft.com/office/powerpoint/2010/main" val="93588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3228AE-7BB4-42A0-8C8C-FE131094EB5D}"/>
              </a:ext>
            </a:extLst>
          </p:cNvPr>
          <p:cNvSpPr>
            <a:spLocks noGrp="1"/>
          </p:cNvSpPr>
          <p:nvPr>
            <p:ph idx="1"/>
          </p:nvPr>
        </p:nvSpPr>
        <p:spPr>
          <a:xfrm>
            <a:off x="1295401" y="1359568"/>
            <a:ext cx="9601196" cy="4516300"/>
          </a:xfrm>
        </p:spPr>
        <p:txBody>
          <a:bodyPr>
            <a:normAutofit fontScale="92500"/>
          </a:bodyPr>
          <a:lstStyle/>
          <a:p>
            <a:r>
              <a:rPr lang="es-PE" dirty="0"/>
              <a:t>Art. 538. La posesión debe ser continua para que sirva de base á la prescripción </a:t>
            </a:r>
          </a:p>
          <a:p>
            <a:r>
              <a:rPr lang="es-PE" sz="2200" dirty="0"/>
              <a:t>Art. 539. Es </a:t>
            </a:r>
            <a:r>
              <a:rPr lang="es-PE" sz="2200" b="1" dirty="0"/>
              <a:t>justo titulo </a:t>
            </a:r>
            <a:r>
              <a:rPr lang="es-PE" sz="2200" dirty="0"/>
              <a:t>para adquirir por prescripción, toda causa bastante para transferir el dominio, según los modos establecidos en este código. </a:t>
            </a:r>
          </a:p>
          <a:p>
            <a:r>
              <a:rPr lang="es-PE" dirty="0"/>
              <a:t>Art. 540. Consiste la buena fe, en que el poseedor crea que la persona de quien adquirió la cosa era el verdadero dueño, </a:t>
            </a:r>
            <a:r>
              <a:rPr lang="es-PE" dirty="0" err="1"/>
              <a:t>ó</a:t>
            </a:r>
            <a:r>
              <a:rPr lang="es-PE" dirty="0"/>
              <a:t> que tenía facultad de enajenarla. </a:t>
            </a:r>
          </a:p>
          <a:p>
            <a:r>
              <a:rPr lang="es-PE" dirty="0"/>
              <a:t>Art. 541. La buena fe se presume mientras no se pruebe lo contrario. </a:t>
            </a:r>
          </a:p>
          <a:p>
            <a:r>
              <a:rPr lang="es-PE" dirty="0"/>
              <a:t>Art. 542. En los casos en que no es conocido el justo titulo, no se presume la buena fe: es menester acreditarla. </a:t>
            </a:r>
          </a:p>
          <a:p>
            <a:r>
              <a:rPr lang="es-PE" dirty="0"/>
              <a:t>Art. 543. Debe durar la posesión para prescribir el dominio: 1. Tres años entre presentes </a:t>
            </a:r>
            <a:r>
              <a:rPr lang="es-PE" dirty="0" err="1"/>
              <a:t>ó</a:t>
            </a:r>
            <a:r>
              <a:rPr lang="es-PE" dirty="0"/>
              <a:t> ausentes, cuando la cosa es mueble o semoviente; 2. Diez años entre presente y veinte entre ausentes, cuando es inmueble. </a:t>
            </a:r>
          </a:p>
        </p:txBody>
      </p:sp>
    </p:spTree>
    <p:extLst>
      <p:ext uri="{BB962C8B-B14F-4D97-AF65-F5344CB8AC3E}">
        <p14:creationId xmlns:p14="http://schemas.microsoft.com/office/powerpoint/2010/main" val="344620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C440C6-5A6D-46E1-A7CC-A968C85B88EA}"/>
              </a:ext>
            </a:extLst>
          </p:cNvPr>
          <p:cNvSpPr>
            <a:spLocks noGrp="1"/>
          </p:cNvSpPr>
          <p:nvPr>
            <p:ph idx="1"/>
          </p:nvPr>
        </p:nvSpPr>
        <p:spPr/>
        <p:txBody>
          <a:bodyPr/>
          <a:lstStyle/>
          <a:p>
            <a:r>
              <a:rPr lang="es-PE" dirty="0"/>
              <a:t>Art. 548. Podrá el poseedor actual, para completar el tiempo de la prescripción, juntar a su posesión la de su antecesor, cualquiera que hubiese sido el titulo, siendo justo, en virtud del cual se le trasmitió. </a:t>
            </a:r>
          </a:p>
          <a:p>
            <a:r>
              <a:rPr lang="es-PE" dirty="0"/>
              <a:t>Art. 549. El término para prescribir corre desde que principia la posesión. </a:t>
            </a:r>
          </a:p>
          <a:p>
            <a:r>
              <a:rPr lang="es-PE" dirty="0"/>
              <a:t>Art. 545. </a:t>
            </a:r>
            <a:r>
              <a:rPr lang="es-PE" b="1" dirty="0"/>
              <a:t>El que posea una cosa por cuarenta años no estará obligado á presentar titulo, ni á responder sobre su buena fe. </a:t>
            </a:r>
          </a:p>
        </p:txBody>
      </p:sp>
    </p:spTree>
    <p:extLst>
      <p:ext uri="{BB962C8B-B14F-4D97-AF65-F5344CB8AC3E}">
        <p14:creationId xmlns:p14="http://schemas.microsoft.com/office/powerpoint/2010/main" val="387162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A01DFE-BECF-4E3D-B1A2-EDE2901CE852}"/>
              </a:ext>
            </a:extLst>
          </p:cNvPr>
          <p:cNvSpPr>
            <a:spLocks noGrp="1"/>
          </p:cNvSpPr>
          <p:nvPr>
            <p:ph idx="1"/>
          </p:nvPr>
        </p:nvSpPr>
        <p:spPr>
          <a:xfrm>
            <a:off x="1295401" y="1046747"/>
            <a:ext cx="9601196" cy="4829121"/>
          </a:xfrm>
        </p:spPr>
        <p:txBody>
          <a:bodyPr>
            <a:normAutofit/>
          </a:bodyPr>
          <a:lstStyle/>
          <a:p>
            <a:r>
              <a:rPr lang="es-PE" dirty="0"/>
              <a:t>Art. 554. Los coherederos, entre si no prescribirán, por ningún tiempo, las cosas indivisas; ni un compañero contra otro, los bienes de la sociedad; ni los depositarios, las cosas depositadas, ni los arrendatarios, las </a:t>
            </a:r>
            <a:r>
              <a:rPr lang="es-PE" dirty="0" err="1"/>
              <a:t>locadas</a:t>
            </a:r>
            <a:r>
              <a:rPr lang="es-PE" dirty="0"/>
              <a:t>; ni ninguno, las cosas que posee para otro según el titulo 3 sección 1 de este libro. </a:t>
            </a:r>
          </a:p>
          <a:p>
            <a:r>
              <a:rPr lang="es-PE" dirty="0"/>
              <a:t>Art. 555. Los herederos de las personas comprendidas en los artículos 553 y 554, no harán suyas, por prescripción, las cosas que allí se refieren; á no ser que, á titulo de sucesión, hubieren entrado á poseerlas de buena fe. En este caso, se requiere la posesión durante veinte años entre presentes, y treinta entre ausentes.</a:t>
            </a:r>
          </a:p>
        </p:txBody>
      </p:sp>
    </p:spTree>
    <p:extLst>
      <p:ext uri="{BB962C8B-B14F-4D97-AF65-F5344CB8AC3E}">
        <p14:creationId xmlns:p14="http://schemas.microsoft.com/office/powerpoint/2010/main" val="3787129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DE67BF-DAD6-4457-A8EA-64CAAFF34D34}"/>
              </a:ext>
            </a:extLst>
          </p:cNvPr>
          <p:cNvSpPr>
            <a:spLocks noGrp="1"/>
          </p:cNvSpPr>
          <p:nvPr>
            <p:ph type="title"/>
          </p:nvPr>
        </p:nvSpPr>
        <p:spPr/>
        <p:txBody>
          <a:bodyPr/>
          <a:lstStyle/>
          <a:p>
            <a:r>
              <a:rPr lang="es-PE" dirty="0"/>
              <a:t>1852</a:t>
            </a:r>
          </a:p>
        </p:txBody>
      </p:sp>
      <p:sp>
        <p:nvSpPr>
          <p:cNvPr id="3" name="Marcador de contenido 2">
            <a:extLst>
              <a:ext uri="{FF2B5EF4-FFF2-40B4-BE49-F238E27FC236}">
                <a16:creationId xmlns:a16="http://schemas.microsoft.com/office/drawing/2014/main" id="{6C5A3D1A-6F30-4E1E-89B3-F7804D94BD68}"/>
              </a:ext>
            </a:extLst>
          </p:cNvPr>
          <p:cNvSpPr>
            <a:spLocks noGrp="1"/>
          </p:cNvSpPr>
          <p:nvPr>
            <p:ph idx="1"/>
          </p:nvPr>
        </p:nvSpPr>
        <p:spPr/>
        <p:txBody>
          <a:bodyPr/>
          <a:lstStyle/>
          <a:p>
            <a:r>
              <a:rPr lang="es-PE" dirty="0"/>
              <a:t>Art. 534. Son </a:t>
            </a:r>
            <a:r>
              <a:rPr lang="es-PE" b="1" dirty="0"/>
              <a:t>imprescriptibles</a:t>
            </a:r>
            <a:r>
              <a:rPr lang="es-PE" dirty="0"/>
              <a:t> las cosas públicas, las destinadas al culto y, en general, todas las que no están en el comercio de los hombres.</a:t>
            </a:r>
          </a:p>
        </p:txBody>
      </p:sp>
    </p:spTree>
    <p:extLst>
      <p:ext uri="{BB962C8B-B14F-4D97-AF65-F5344CB8AC3E}">
        <p14:creationId xmlns:p14="http://schemas.microsoft.com/office/powerpoint/2010/main" val="3272601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EE5D4F-94E7-4C7E-A3C7-C5E57C5169A4}"/>
              </a:ext>
            </a:extLst>
          </p:cNvPr>
          <p:cNvSpPr>
            <a:spLocks noGrp="1"/>
          </p:cNvSpPr>
          <p:nvPr>
            <p:ph idx="1"/>
          </p:nvPr>
        </p:nvSpPr>
        <p:spPr>
          <a:xfrm>
            <a:off x="1295401" y="1070811"/>
            <a:ext cx="9601196" cy="4805057"/>
          </a:xfrm>
        </p:spPr>
        <p:txBody>
          <a:bodyPr/>
          <a:lstStyle/>
          <a:p>
            <a:endParaRPr lang="es-PE" dirty="0"/>
          </a:p>
          <a:p>
            <a:r>
              <a:rPr lang="es-PE" dirty="0" err="1"/>
              <a:t>Von</a:t>
            </a:r>
            <a:r>
              <a:rPr lang="es-PE" dirty="0"/>
              <a:t> </a:t>
            </a:r>
            <a:r>
              <a:rPr lang="es-PE" b="1" dirty="0"/>
              <a:t>Savigny</a:t>
            </a:r>
            <a:r>
              <a:rPr lang="es-PE" dirty="0"/>
              <a:t> (1779-1861) dijo que la posesión tiene dos elementos: el corpus y el animus; este primero es el contacto físico con la cosa o la posibilidad de tenerla, mientras que el animus es la intención de conducirse como propietario, esto es, el no reconocer la propiedad del otro; </a:t>
            </a:r>
            <a:r>
              <a:rPr lang="es-PE" dirty="0" err="1"/>
              <a:t>Von</a:t>
            </a:r>
            <a:r>
              <a:rPr lang="es-PE" dirty="0"/>
              <a:t> </a:t>
            </a:r>
            <a:r>
              <a:rPr lang="es-PE" b="1" dirty="0"/>
              <a:t>Ihering</a:t>
            </a:r>
            <a:r>
              <a:rPr lang="es-PE" dirty="0"/>
              <a:t> (1818-1892) descartó este último elemento, dada su difícil probanza y la necesidad de ampliar el espectro de la protección posesoria, y en cuanto al corpus, lo flexibilizó al máximo, afirmando que es poseedor quien se conduce respecto de la cosa como lo haría un propietario.</a:t>
            </a:r>
          </a:p>
          <a:p>
            <a:r>
              <a:rPr lang="es-PE" dirty="0"/>
              <a:t>De acuerdo a lo anteriormente descrito, nuestro Código Civil de 1852 acogió la </a:t>
            </a:r>
            <a:r>
              <a:rPr lang="es-PE" b="1" dirty="0"/>
              <a:t>teoría posesoria de Savigny</a:t>
            </a:r>
            <a:r>
              <a:rPr lang="es-PE" dirty="0"/>
              <a:t>. </a:t>
            </a:r>
          </a:p>
        </p:txBody>
      </p:sp>
    </p:spTree>
    <p:extLst>
      <p:ext uri="{BB962C8B-B14F-4D97-AF65-F5344CB8AC3E}">
        <p14:creationId xmlns:p14="http://schemas.microsoft.com/office/powerpoint/2010/main" val="196298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42FD3-012E-4EF5-AFE4-02FB92B002F4}"/>
              </a:ext>
            </a:extLst>
          </p:cNvPr>
          <p:cNvSpPr>
            <a:spLocks noGrp="1"/>
          </p:cNvSpPr>
          <p:nvPr>
            <p:ph type="title"/>
          </p:nvPr>
        </p:nvSpPr>
        <p:spPr/>
        <p:txBody>
          <a:bodyPr/>
          <a:lstStyle/>
          <a:p>
            <a:r>
              <a:rPr lang="es-PE" dirty="0"/>
              <a:t>Código Civil 1936</a:t>
            </a:r>
          </a:p>
        </p:txBody>
      </p:sp>
      <p:sp>
        <p:nvSpPr>
          <p:cNvPr id="3" name="Marcador de contenido 2">
            <a:extLst>
              <a:ext uri="{FF2B5EF4-FFF2-40B4-BE49-F238E27FC236}">
                <a16:creationId xmlns:a16="http://schemas.microsoft.com/office/drawing/2014/main" id="{9E6F70EB-E09A-49B4-B48F-06C3EFEB226B}"/>
              </a:ext>
            </a:extLst>
          </p:cNvPr>
          <p:cNvSpPr>
            <a:spLocks noGrp="1"/>
          </p:cNvSpPr>
          <p:nvPr>
            <p:ph idx="1"/>
          </p:nvPr>
        </p:nvSpPr>
        <p:spPr/>
        <p:txBody>
          <a:bodyPr/>
          <a:lstStyle/>
          <a:p>
            <a:r>
              <a:rPr lang="es-PE" dirty="0"/>
              <a:t>Benavides</a:t>
            </a:r>
          </a:p>
          <a:p>
            <a:r>
              <a:rPr lang="es-PE" dirty="0"/>
              <a:t>Partes: Título Preliminar, personas, familia, sucesiones</a:t>
            </a:r>
            <a:r>
              <a:rPr lang="es-PE"/>
              <a:t>, derechos </a:t>
            </a:r>
            <a:r>
              <a:rPr lang="es-PE" dirty="0"/>
              <a:t>reales, obligaciones y contratos</a:t>
            </a:r>
          </a:p>
          <a:p>
            <a:r>
              <a:rPr lang="es-PE" dirty="0"/>
              <a:t>1834 artículos</a:t>
            </a:r>
          </a:p>
        </p:txBody>
      </p:sp>
    </p:spTree>
    <p:extLst>
      <p:ext uri="{BB962C8B-B14F-4D97-AF65-F5344CB8AC3E}">
        <p14:creationId xmlns:p14="http://schemas.microsoft.com/office/powerpoint/2010/main" val="380683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330B-68AD-46FA-AD02-42F6A3338AD5}"/>
              </a:ext>
            </a:extLst>
          </p:cNvPr>
          <p:cNvSpPr>
            <a:spLocks noGrp="1"/>
          </p:cNvSpPr>
          <p:nvPr>
            <p:ph type="title"/>
          </p:nvPr>
        </p:nvSpPr>
        <p:spPr>
          <a:xfrm>
            <a:off x="1295402" y="982132"/>
            <a:ext cx="9601196" cy="942921"/>
          </a:xfrm>
        </p:spPr>
        <p:txBody>
          <a:bodyPr/>
          <a:lstStyle/>
          <a:p>
            <a:r>
              <a:rPr lang="es-PE" dirty="0"/>
              <a:t>Su tratamiento por el Código Civil de 1936</a:t>
            </a:r>
          </a:p>
        </p:txBody>
      </p:sp>
      <p:sp>
        <p:nvSpPr>
          <p:cNvPr id="3" name="Marcador de contenido 2">
            <a:extLst>
              <a:ext uri="{FF2B5EF4-FFF2-40B4-BE49-F238E27FC236}">
                <a16:creationId xmlns:a16="http://schemas.microsoft.com/office/drawing/2014/main" id="{6630DE57-4764-4354-9ADF-E7C5BCDA13BA}"/>
              </a:ext>
            </a:extLst>
          </p:cNvPr>
          <p:cNvSpPr>
            <a:spLocks noGrp="1"/>
          </p:cNvSpPr>
          <p:nvPr>
            <p:ph idx="1"/>
          </p:nvPr>
        </p:nvSpPr>
        <p:spPr>
          <a:xfrm>
            <a:off x="1295401" y="2057399"/>
            <a:ext cx="9601196" cy="3633537"/>
          </a:xfrm>
        </p:spPr>
        <p:txBody>
          <a:bodyPr>
            <a:normAutofit/>
          </a:bodyPr>
          <a:lstStyle/>
          <a:p>
            <a:r>
              <a:rPr lang="es-PE" dirty="0"/>
              <a:t>Se mejoró el método legal en el tratamiento de la prescripción tanto de la adquisitiva como de la extintiva, al ubicarlas separadamente, es decir, la prescripción adquisitiva o usucapión en el Libro Cuarto “De los derechos reales”, Título II “De la propiedad”, comprendiendo los artículos 871, 872, 873, 874, 875 y 876; y la prescripción extintiva o liberatoria en el Libro Quinto “Del derecho de obligaciones”, Título X, “De la prescripción extintiva”, comprendió los artículos 1150 a 1170. </a:t>
            </a:r>
          </a:p>
          <a:p>
            <a:r>
              <a:rPr lang="es-PE" dirty="0"/>
              <a:t>Este Código adoptó </a:t>
            </a:r>
            <a:r>
              <a:rPr lang="es-PE" b="1" dirty="0"/>
              <a:t>la doctrina dualista </a:t>
            </a:r>
            <a:r>
              <a:rPr lang="es-PE" dirty="0"/>
              <a:t>en la regulación normativa de la prescripción.</a:t>
            </a:r>
          </a:p>
        </p:txBody>
      </p:sp>
    </p:spTree>
    <p:extLst>
      <p:ext uri="{BB962C8B-B14F-4D97-AF65-F5344CB8AC3E}">
        <p14:creationId xmlns:p14="http://schemas.microsoft.com/office/powerpoint/2010/main" val="409082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9CB90A-0FA6-4AFA-9821-4F632F1AF91C}"/>
              </a:ext>
            </a:extLst>
          </p:cNvPr>
          <p:cNvSpPr>
            <a:spLocks noGrp="1"/>
          </p:cNvSpPr>
          <p:nvPr>
            <p:ph idx="1"/>
          </p:nvPr>
        </p:nvSpPr>
        <p:spPr>
          <a:xfrm>
            <a:off x="1295400" y="901700"/>
            <a:ext cx="9601200" cy="4973638"/>
          </a:xfrm>
        </p:spPr>
        <p:txBody>
          <a:bodyPr>
            <a:noAutofit/>
          </a:bodyPr>
          <a:lstStyle/>
          <a:p>
            <a:pPr marL="0" indent="0">
              <a:buNone/>
            </a:pPr>
            <a:r>
              <a:rPr lang="es-PE" sz="2200" b="1" dirty="0">
                <a:latin typeface="Abadi Extra Light" panose="020B0204020104020204" pitchFamily="34" charset="0"/>
              </a:rPr>
              <a:t>Artículo 871.- Adquieren inmuebles por prescripción quienes los han poseído como propietarios de modo continuo durante diez años, con justo título y buena fe, o durante treinta años sin estos dos últimos requisitos. </a:t>
            </a:r>
          </a:p>
          <a:p>
            <a:pPr marL="0" indent="0">
              <a:buNone/>
            </a:pPr>
            <a:r>
              <a:rPr lang="es-PE" sz="2200" b="1" dirty="0">
                <a:latin typeface="Abadi Extra Light" panose="020B0204020104020204" pitchFamily="34" charset="0"/>
              </a:rPr>
              <a:t>Artículo 872.- Quien adquiere un inmueble por prescripción puede entablar juicio para que se le declare dueño. La sentencia que acceda a la petición es título para la inscripción de la propiedad en el registro y para cancelar el asiento a favor del antiguo dueño. </a:t>
            </a:r>
          </a:p>
          <a:p>
            <a:pPr marL="0" indent="0">
              <a:buNone/>
            </a:pPr>
            <a:r>
              <a:rPr lang="es-PE" sz="2200" b="1" dirty="0">
                <a:latin typeface="Abadi Extra Light" panose="020B0204020104020204" pitchFamily="34" charset="0"/>
              </a:rPr>
              <a:t>Artículo 875.- Se interrumpe el término de la prescripción si el poseedor perdió la</a:t>
            </a:r>
            <a:br>
              <a:rPr lang="es-PE" sz="2200" b="1" dirty="0">
                <a:latin typeface="Abadi Extra Light" panose="020B0204020104020204" pitchFamily="34" charset="0"/>
              </a:rPr>
            </a:br>
            <a:r>
              <a:rPr lang="es-PE" sz="2200" b="1" dirty="0">
                <a:latin typeface="Abadi Extra Light" panose="020B0204020104020204" pitchFamily="34" charset="0"/>
              </a:rPr>
              <a:t>posesión o fue privado de ella, pero cesa ese efecto si la recupera antes de un año, o si por sentencia se le restituye.</a:t>
            </a:r>
            <a:br>
              <a:rPr lang="es-PE" sz="2200" b="1" dirty="0">
                <a:latin typeface="Abadi Extra Light" panose="020B0204020104020204" pitchFamily="34" charset="0"/>
              </a:rPr>
            </a:br>
            <a:r>
              <a:rPr lang="es-PE" sz="2200" b="1" dirty="0">
                <a:latin typeface="Abadi Extra Light" panose="020B0204020104020204" pitchFamily="34" charset="0"/>
              </a:rPr>
              <a:t>Artículo 876.- Rige en esta prescripción las reglas establecidas para la extintiva en cuanto sean aplicables </a:t>
            </a:r>
            <a:br>
              <a:rPr lang="es-PE" sz="2200" b="1" dirty="0">
                <a:latin typeface="Abadi Extra Light" panose="020B0204020104020204" pitchFamily="34" charset="0"/>
              </a:rPr>
            </a:br>
            <a:endParaRPr lang="es-PE" sz="2200" dirty="0"/>
          </a:p>
        </p:txBody>
      </p:sp>
    </p:spTree>
    <p:extLst>
      <p:ext uri="{BB962C8B-B14F-4D97-AF65-F5344CB8AC3E}">
        <p14:creationId xmlns:p14="http://schemas.microsoft.com/office/powerpoint/2010/main" val="486763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4B4D-5217-477A-A85E-3C28006C54A9}"/>
              </a:ext>
            </a:extLst>
          </p:cNvPr>
          <p:cNvSpPr>
            <a:spLocks noGrp="1"/>
          </p:cNvSpPr>
          <p:nvPr>
            <p:ph type="title"/>
          </p:nvPr>
        </p:nvSpPr>
        <p:spPr/>
        <p:txBody>
          <a:bodyPr/>
          <a:lstStyle/>
          <a:p>
            <a:r>
              <a:rPr lang="es-PE" dirty="0"/>
              <a:t>Código Civil 1984</a:t>
            </a:r>
          </a:p>
        </p:txBody>
      </p:sp>
      <p:sp>
        <p:nvSpPr>
          <p:cNvPr id="3" name="Marcador de contenido 2">
            <a:extLst>
              <a:ext uri="{FF2B5EF4-FFF2-40B4-BE49-F238E27FC236}">
                <a16:creationId xmlns:a16="http://schemas.microsoft.com/office/drawing/2014/main" id="{95E411D9-7A76-4FB6-9B1A-A1C4A36DB660}"/>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156945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19F1BFA-5B74-4244-A9E4-37AF7FA75BEA}"/>
              </a:ext>
            </a:extLst>
          </p:cNvPr>
          <p:cNvSpPr>
            <a:spLocks noGrp="1"/>
          </p:cNvSpPr>
          <p:nvPr>
            <p:ph type="title"/>
          </p:nvPr>
        </p:nvSpPr>
        <p:spPr>
          <a:xfrm>
            <a:off x="5989983" y="982133"/>
            <a:ext cx="2968488" cy="992442"/>
          </a:xfrm>
        </p:spPr>
        <p:txBody>
          <a:bodyPr/>
          <a:lstStyle/>
          <a:p>
            <a:r>
              <a:rPr lang="es-ES" b="1" dirty="0">
                <a:latin typeface="Arial Rounded MT Bold" panose="020F0704030504030204" pitchFamily="34" charset="0"/>
              </a:rPr>
              <a:t>CP 1993</a:t>
            </a:r>
            <a:endParaRPr lang="es-PE" b="1" dirty="0">
              <a:latin typeface="Arial Rounded MT Bold" panose="020F0704030504030204" pitchFamily="34" charset="0"/>
            </a:endParaRPr>
          </a:p>
        </p:txBody>
      </p:sp>
      <p:sp>
        <p:nvSpPr>
          <p:cNvPr id="5" name="Marcador de contenido 4">
            <a:extLst>
              <a:ext uri="{FF2B5EF4-FFF2-40B4-BE49-F238E27FC236}">
                <a16:creationId xmlns:a16="http://schemas.microsoft.com/office/drawing/2014/main" id="{0C1A2BE8-327E-413D-B240-72A6E00584E4}"/>
              </a:ext>
            </a:extLst>
          </p:cNvPr>
          <p:cNvSpPr>
            <a:spLocks noGrp="1"/>
          </p:cNvSpPr>
          <p:nvPr>
            <p:ph idx="1"/>
          </p:nvPr>
        </p:nvSpPr>
        <p:spPr/>
        <p:txBody>
          <a:bodyPr>
            <a:normAutofit fontScale="92500" lnSpcReduction="20000"/>
          </a:bodyPr>
          <a:lstStyle/>
          <a:p>
            <a:r>
              <a:rPr lang="es-PE" dirty="0">
                <a:solidFill>
                  <a:srgbClr val="002060"/>
                </a:solidFill>
                <a:latin typeface="Arial Rounded MT Bold" panose="020F0704030504030204" pitchFamily="34" charset="0"/>
              </a:rPr>
              <a:t>Artículo  2.- </a:t>
            </a:r>
            <a:r>
              <a:rPr lang="es-PE" dirty="0"/>
              <a:t>Toda persona tiene derecho:</a:t>
            </a:r>
          </a:p>
          <a:p>
            <a:r>
              <a:rPr lang="es-PE" b="1" dirty="0"/>
              <a:t>16.</a:t>
            </a:r>
            <a:r>
              <a:rPr lang="es-PE" dirty="0"/>
              <a:t> </a:t>
            </a:r>
            <a:r>
              <a:rPr lang="es-PE" b="1" i="1" dirty="0"/>
              <a:t>A la propiedad </a:t>
            </a:r>
            <a:r>
              <a:rPr lang="es-PE" dirty="0"/>
              <a:t>(…).</a:t>
            </a:r>
          </a:p>
          <a:p>
            <a:r>
              <a:rPr lang="es-PE" dirty="0">
                <a:solidFill>
                  <a:srgbClr val="002060"/>
                </a:solidFill>
                <a:latin typeface="Arial Rounded MT Bold" panose="020F0704030504030204" pitchFamily="34" charset="0"/>
              </a:rPr>
              <a:t>Artículo 70.- </a:t>
            </a:r>
            <a:r>
              <a:rPr lang="es-PE" b="1" dirty="0">
                <a:latin typeface="Arial Rounded MT Bold" panose="020F0704030504030204" pitchFamily="34" charset="0"/>
              </a:rPr>
              <a:t>El derecho de propiedad es inviolable</a:t>
            </a:r>
            <a:r>
              <a:rPr lang="es-PE" dirty="0"/>
              <a:t>. </a:t>
            </a:r>
            <a:r>
              <a:rPr lang="es-PE" b="1" dirty="0"/>
              <a:t>El Estado lo garantiza. </a:t>
            </a:r>
            <a:r>
              <a:rPr lang="es-PE" b="1" i="1" dirty="0"/>
              <a:t>Se ejerce en armonía con el </a:t>
            </a:r>
            <a:r>
              <a:rPr lang="es-PE" b="1" i="1" dirty="0">
                <a:solidFill>
                  <a:srgbClr val="FF0000"/>
                </a:solidFill>
                <a:latin typeface="Arial Rounded MT Bold" panose="020F0704030504030204" pitchFamily="34" charset="0"/>
              </a:rPr>
              <a:t>bien común </a:t>
            </a:r>
            <a:r>
              <a:rPr lang="es-PE" b="1" i="1" dirty="0"/>
              <a:t>y dentro de los límites de ley. </a:t>
            </a:r>
          </a:p>
          <a:p>
            <a:r>
              <a:rPr lang="es-PE" dirty="0"/>
              <a:t>A nadie puede privarse de su propiedad sino, exclusivamente, por causa de seguridad nacional o necesidad pública, declarada por ley, y previo pago en efectivo de indemnización justipreciada que incluya compensación por el eventual perjuicio. Hay acción ante el Poder Judicial para contestar el valor de la propiedad que el Estado haya señalado en el procedimiento expropiatorio.</a:t>
            </a:r>
          </a:p>
        </p:txBody>
      </p:sp>
    </p:spTree>
    <p:extLst>
      <p:ext uri="{BB962C8B-B14F-4D97-AF65-F5344CB8AC3E}">
        <p14:creationId xmlns:p14="http://schemas.microsoft.com/office/powerpoint/2010/main" val="402704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7631E5-61B0-4344-824C-561F5DF12997}"/>
              </a:ext>
            </a:extLst>
          </p:cNvPr>
          <p:cNvSpPr>
            <a:spLocks noGrp="1"/>
          </p:cNvSpPr>
          <p:nvPr>
            <p:ph idx="1"/>
          </p:nvPr>
        </p:nvSpPr>
        <p:spPr>
          <a:xfrm>
            <a:off x="1295401" y="1219200"/>
            <a:ext cx="9601196" cy="4656668"/>
          </a:xfrm>
        </p:spPr>
        <p:txBody>
          <a:bodyPr>
            <a:normAutofit/>
          </a:bodyPr>
          <a:lstStyle/>
          <a:p>
            <a:pPr algn="ctr"/>
            <a:r>
              <a:rPr lang="es-PE" sz="6000" dirty="0">
                <a:latin typeface="Arial Black" panose="020B0A04020102020204" pitchFamily="34" charset="0"/>
              </a:rPr>
              <a:t>CÓDIGO CIVIL</a:t>
            </a:r>
          </a:p>
          <a:p>
            <a:pPr algn="ctr"/>
            <a:r>
              <a:rPr lang="es-PE" sz="6000" dirty="0">
                <a:latin typeface="Arial Black" panose="020B0A04020102020204" pitchFamily="34" charset="0"/>
              </a:rPr>
              <a:t>1984</a:t>
            </a:r>
          </a:p>
        </p:txBody>
      </p:sp>
    </p:spTree>
    <p:extLst>
      <p:ext uri="{BB962C8B-B14F-4D97-AF65-F5344CB8AC3E}">
        <p14:creationId xmlns:p14="http://schemas.microsoft.com/office/powerpoint/2010/main" val="216369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7A4101-09F0-4B78-8DED-F907AA7055E1}"/>
              </a:ext>
            </a:extLst>
          </p:cNvPr>
          <p:cNvSpPr>
            <a:spLocks noGrp="1"/>
          </p:cNvSpPr>
          <p:nvPr>
            <p:ph idx="1"/>
          </p:nvPr>
        </p:nvSpPr>
        <p:spPr>
          <a:xfrm>
            <a:off x="1295401" y="993913"/>
            <a:ext cx="9601196" cy="4881955"/>
          </a:xfrm>
        </p:spPr>
        <p:txBody>
          <a:bodyPr/>
          <a:lstStyle/>
          <a:p>
            <a:endParaRPr lang="es-PE" dirty="0"/>
          </a:p>
          <a:p>
            <a:pPr marL="0" indent="0" algn="ctr">
              <a:buNone/>
            </a:pPr>
            <a:r>
              <a:rPr lang="es-PE" sz="3200" dirty="0">
                <a:latin typeface="Arial Rounded MT Bold" panose="020F0704030504030204" pitchFamily="34" charset="0"/>
              </a:rPr>
              <a:t>Artículo 950.-  La </a:t>
            </a:r>
            <a:r>
              <a:rPr lang="es-PE" sz="3200" b="1" i="1" dirty="0">
                <a:latin typeface="Arial Rounded MT Bold" panose="020F0704030504030204" pitchFamily="34" charset="0"/>
              </a:rPr>
              <a:t>propiedad inmueble </a:t>
            </a:r>
            <a:r>
              <a:rPr lang="es-PE" sz="3200" dirty="0">
                <a:latin typeface="Arial Rounded MT Bold" panose="020F0704030504030204" pitchFamily="34" charset="0"/>
              </a:rPr>
              <a:t>se adquiere </a:t>
            </a:r>
            <a:r>
              <a:rPr lang="es-PE" sz="3200" u="sng" dirty="0">
                <a:latin typeface="Arial Rounded MT Bold" panose="020F0704030504030204" pitchFamily="34" charset="0"/>
              </a:rPr>
              <a:t>por prescripción </a:t>
            </a:r>
            <a:r>
              <a:rPr lang="es-PE" sz="3200" dirty="0">
                <a:latin typeface="Arial Rounded MT Bold" panose="020F0704030504030204" pitchFamily="34" charset="0"/>
              </a:rPr>
              <a:t>mediante la </a:t>
            </a:r>
            <a:r>
              <a:rPr lang="es-PE" sz="3200" b="1" dirty="0">
                <a:latin typeface="Arial Rounded MT Bold" panose="020F0704030504030204" pitchFamily="34" charset="0"/>
              </a:rPr>
              <a:t>posesión</a:t>
            </a:r>
            <a:r>
              <a:rPr lang="es-PE" sz="3200" dirty="0">
                <a:latin typeface="Arial Rounded MT Bold" panose="020F0704030504030204" pitchFamily="34" charset="0"/>
              </a:rPr>
              <a:t> </a:t>
            </a:r>
            <a:r>
              <a:rPr lang="es-PE" sz="3200" dirty="0">
                <a:solidFill>
                  <a:srgbClr val="7030A0"/>
                </a:solidFill>
                <a:latin typeface="Arial Rounded MT Bold" panose="020F0704030504030204" pitchFamily="34" charset="0"/>
              </a:rPr>
              <a:t>continua, pacífica y pública como propietario durante diez años</a:t>
            </a:r>
            <a:r>
              <a:rPr lang="es-PE" sz="3200" dirty="0">
                <a:solidFill>
                  <a:srgbClr val="FF0000"/>
                </a:solidFill>
                <a:latin typeface="Arial Rounded MT Bold" panose="020F0704030504030204" pitchFamily="34" charset="0"/>
              </a:rPr>
              <a:t>.</a:t>
            </a:r>
          </a:p>
          <a:p>
            <a:pPr algn="ctr"/>
            <a:endParaRPr lang="es-PE" sz="3200" dirty="0">
              <a:latin typeface="Arial Rounded MT Bold" panose="020F0704030504030204" pitchFamily="34" charset="0"/>
            </a:endParaRPr>
          </a:p>
          <a:p>
            <a:pPr marL="0" indent="0" algn="ctr">
              <a:buNone/>
            </a:pPr>
            <a:r>
              <a:rPr lang="es-PE" sz="3200" dirty="0">
                <a:latin typeface="Arial Rounded MT Bold" panose="020F0704030504030204" pitchFamily="34" charset="0"/>
              </a:rPr>
              <a:t>Se adquiere a los </a:t>
            </a:r>
            <a:r>
              <a:rPr lang="es-PE" sz="3200" u="sng" dirty="0">
                <a:latin typeface="Arial Rounded MT Bold" panose="020F0704030504030204" pitchFamily="34" charset="0"/>
              </a:rPr>
              <a:t>cinco años </a:t>
            </a:r>
            <a:r>
              <a:rPr lang="es-PE" sz="3200" dirty="0">
                <a:latin typeface="Arial Rounded MT Bold" panose="020F0704030504030204" pitchFamily="34" charset="0"/>
              </a:rPr>
              <a:t>cuando median </a:t>
            </a:r>
            <a:r>
              <a:rPr lang="es-PE" sz="3200" u="sng" dirty="0">
                <a:latin typeface="Arial Rounded MT Bold" panose="020F0704030504030204" pitchFamily="34" charset="0"/>
              </a:rPr>
              <a:t>justo título y buena fe</a:t>
            </a:r>
          </a:p>
        </p:txBody>
      </p:sp>
    </p:spTree>
    <p:extLst>
      <p:ext uri="{BB962C8B-B14F-4D97-AF65-F5344CB8AC3E}">
        <p14:creationId xmlns:p14="http://schemas.microsoft.com/office/powerpoint/2010/main" val="2972169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5CE43-BAFE-4ACB-BAD3-DA9A85A5A33C}"/>
              </a:ext>
            </a:extLst>
          </p:cNvPr>
          <p:cNvSpPr>
            <a:spLocks noGrp="1"/>
          </p:cNvSpPr>
          <p:nvPr>
            <p:ph type="title"/>
          </p:nvPr>
        </p:nvSpPr>
        <p:spPr>
          <a:xfrm>
            <a:off x="1295402" y="982132"/>
            <a:ext cx="9601196" cy="793659"/>
          </a:xfrm>
        </p:spPr>
        <p:txBody>
          <a:bodyPr/>
          <a:lstStyle/>
          <a:p>
            <a:r>
              <a:rPr lang="es-PE" dirty="0">
                <a:latin typeface="Arial Black" panose="020B0A04020102020204" pitchFamily="34" charset="0"/>
              </a:rPr>
              <a:t>Continuidad o suma</a:t>
            </a:r>
          </a:p>
        </p:txBody>
      </p:sp>
      <p:sp>
        <p:nvSpPr>
          <p:cNvPr id="4" name="Marcador de texto 3">
            <a:extLst>
              <a:ext uri="{FF2B5EF4-FFF2-40B4-BE49-F238E27FC236}">
                <a16:creationId xmlns:a16="http://schemas.microsoft.com/office/drawing/2014/main" id="{980245B3-FD9E-4296-ABFB-5FAFD643FCBE}"/>
              </a:ext>
            </a:extLst>
          </p:cNvPr>
          <p:cNvSpPr>
            <a:spLocks noGrp="1"/>
          </p:cNvSpPr>
          <p:nvPr>
            <p:ph type="body" idx="1"/>
          </p:nvPr>
        </p:nvSpPr>
        <p:spPr>
          <a:xfrm>
            <a:off x="1295400" y="2146853"/>
            <a:ext cx="4718304" cy="793660"/>
          </a:xfrm>
        </p:spPr>
        <p:txBody>
          <a:bodyPr/>
          <a:lstStyle/>
          <a:p>
            <a:pPr algn="ctr"/>
            <a:r>
              <a:rPr lang="es-PE" dirty="0">
                <a:solidFill>
                  <a:srgbClr val="7030A0"/>
                </a:solidFill>
              </a:rPr>
              <a:t>Artículo 898</a:t>
            </a:r>
            <a:endParaRPr lang="es-PE" dirty="0"/>
          </a:p>
        </p:txBody>
      </p:sp>
      <p:sp>
        <p:nvSpPr>
          <p:cNvPr id="3" name="Marcador de contenido 2">
            <a:extLst>
              <a:ext uri="{FF2B5EF4-FFF2-40B4-BE49-F238E27FC236}">
                <a16:creationId xmlns:a16="http://schemas.microsoft.com/office/drawing/2014/main" id="{2B565D27-AE0C-4F61-A45B-AA5D882181B5}"/>
              </a:ext>
            </a:extLst>
          </p:cNvPr>
          <p:cNvSpPr>
            <a:spLocks noGrp="1"/>
          </p:cNvSpPr>
          <p:nvPr>
            <p:ph sz="half" idx="2"/>
          </p:nvPr>
        </p:nvSpPr>
        <p:spPr>
          <a:xfrm>
            <a:off x="1295400" y="2940514"/>
            <a:ext cx="4718304" cy="2935354"/>
          </a:xfrm>
        </p:spPr>
        <p:txBody>
          <a:bodyPr>
            <a:normAutofit lnSpcReduction="10000"/>
          </a:bodyPr>
          <a:lstStyle/>
          <a:p>
            <a:endParaRPr lang="es-PE" dirty="0"/>
          </a:p>
          <a:p>
            <a:pPr algn="ctr"/>
            <a:r>
              <a:rPr lang="es-PE" sz="3200" dirty="0"/>
              <a:t>El poseedor </a:t>
            </a:r>
            <a:r>
              <a:rPr lang="es-PE" sz="3200" b="1" dirty="0"/>
              <a:t>puede adicionar</a:t>
            </a:r>
            <a:r>
              <a:rPr lang="es-PE" sz="3200" dirty="0"/>
              <a:t> a su plazo posesorio el de aquel que le trasmitió válidamente el bien.</a:t>
            </a:r>
          </a:p>
        </p:txBody>
      </p:sp>
      <p:sp>
        <p:nvSpPr>
          <p:cNvPr id="5" name="Marcador de texto 4">
            <a:extLst>
              <a:ext uri="{FF2B5EF4-FFF2-40B4-BE49-F238E27FC236}">
                <a16:creationId xmlns:a16="http://schemas.microsoft.com/office/drawing/2014/main" id="{4A241B31-A6F2-4CAA-8A4A-8E8D77A8521C}"/>
              </a:ext>
            </a:extLst>
          </p:cNvPr>
          <p:cNvSpPr>
            <a:spLocks noGrp="1"/>
          </p:cNvSpPr>
          <p:nvPr>
            <p:ph type="body" sz="quarter" idx="3"/>
          </p:nvPr>
        </p:nvSpPr>
        <p:spPr>
          <a:xfrm>
            <a:off x="6180670" y="2027583"/>
            <a:ext cx="4718304" cy="793659"/>
          </a:xfrm>
        </p:spPr>
        <p:txBody>
          <a:bodyPr/>
          <a:lstStyle/>
          <a:p>
            <a:pPr algn="ctr"/>
            <a:r>
              <a:rPr lang="es-PE" dirty="0">
                <a:solidFill>
                  <a:srgbClr val="7030A0"/>
                </a:solidFill>
              </a:rPr>
              <a:t>Artículo 915 </a:t>
            </a:r>
          </a:p>
        </p:txBody>
      </p:sp>
      <p:sp>
        <p:nvSpPr>
          <p:cNvPr id="6" name="Marcador de contenido 5">
            <a:extLst>
              <a:ext uri="{FF2B5EF4-FFF2-40B4-BE49-F238E27FC236}">
                <a16:creationId xmlns:a16="http://schemas.microsoft.com/office/drawing/2014/main" id="{93849A42-E54A-4AAE-A09E-F30734FA8130}"/>
              </a:ext>
            </a:extLst>
          </p:cNvPr>
          <p:cNvSpPr>
            <a:spLocks noGrp="1"/>
          </p:cNvSpPr>
          <p:nvPr>
            <p:ph sz="quarter" idx="4"/>
          </p:nvPr>
        </p:nvSpPr>
        <p:spPr>
          <a:xfrm>
            <a:off x="6180670" y="2821242"/>
            <a:ext cx="4718304" cy="3054625"/>
          </a:xfrm>
        </p:spPr>
        <p:txBody>
          <a:bodyPr>
            <a:normAutofit lnSpcReduction="10000"/>
          </a:bodyPr>
          <a:lstStyle/>
          <a:p>
            <a:pPr algn="ctr"/>
            <a:r>
              <a:rPr lang="es-PE" sz="3200" dirty="0"/>
              <a:t>Si el </a:t>
            </a:r>
            <a:r>
              <a:rPr lang="es-PE" sz="3200" b="1" dirty="0"/>
              <a:t>poseedor actual </a:t>
            </a:r>
            <a:r>
              <a:rPr lang="es-PE" sz="3200" dirty="0"/>
              <a:t>prueba haber poseído </a:t>
            </a:r>
            <a:r>
              <a:rPr lang="es-PE" sz="3200" b="1" dirty="0"/>
              <a:t>anteriormente</a:t>
            </a:r>
            <a:r>
              <a:rPr lang="es-PE" sz="3200" dirty="0"/>
              <a:t>, se presume que poseyó en el </a:t>
            </a:r>
            <a:r>
              <a:rPr lang="es-PE" sz="3200" b="1" dirty="0"/>
              <a:t>tiempo intermedio</a:t>
            </a:r>
            <a:r>
              <a:rPr lang="es-PE" sz="3200" dirty="0"/>
              <a:t>, salvo prueba en contrario</a:t>
            </a:r>
            <a:r>
              <a:rPr lang="es-PE" dirty="0"/>
              <a:t>.</a:t>
            </a:r>
          </a:p>
          <a:p>
            <a:endParaRPr lang="es-PE" dirty="0"/>
          </a:p>
        </p:txBody>
      </p:sp>
    </p:spTree>
    <p:extLst>
      <p:ext uri="{BB962C8B-B14F-4D97-AF65-F5344CB8AC3E}">
        <p14:creationId xmlns:p14="http://schemas.microsoft.com/office/powerpoint/2010/main" val="367169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50784-63C1-4D03-A6A8-29775FF740DA}"/>
              </a:ext>
            </a:extLst>
          </p:cNvPr>
          <p:cNvSpPr>
            <a:spLocks noGrp="1"/>
          </p:cNvSpPr>
          <p:nvPr>
            <p:ph type="title"/>
          </p:nvPr>
        </p:nvSpPr>
        <p:spPr/>
        <p:txBody>
          <a:bodyPr/>
          <a:lstStyle/>
          <a:p>
            <a:r>
              <a:rPr lang="es-PE" dirty="0"/>
              <a:t>Existe relación?</a:t>
            </a:r>
          </a:p>
        </p:txBody>
      </p:sp>
      <p:sp>
        <p:nvSpPr>
          <p:cNvPr id="4" name="Marcador de texto 3">
            <a:extLst>
              <a:ext uri="{FF2B5EF4-FFF2-40B4-BE49-F238E27FC236}">
                <a16:creationId xmlns:a16="http://schemas.microsoft.com/office/drawing/2014/main" id="{4BB40F34-5A5E-46FE-BF57-D4C30BD3C170}"/>
              </a:ext>
            </a:extLst>
          </p:cNvPr>
          <p:cNvSpPr>
            <a:spLocks noGrp="1"/>
          </p:cNvSpPr>
          <p:nvPr>
            <p:ph type="body" idx="1"/>
          </p:nvPr>
        </p:nvSpPr>
        <p:spPr/>
        <p:txBody>
          <a:bodyPr/>
          <a:lstStyle/>
          <a:p>
            <a:pPr algn="ctr"/>
            <a:r>
              <a:rPr lang="es-PE" dirty="0">
                <a:solidFill>
                  <a:srgbClr val="7030A0"/>
                </a:solidFill>
              </a:rPr>
              <a:t>Art. 953</a:t>
            </a:r>
          </a:p>
        </p:txBody>
      </p:sp>
      <p:sp>
        <p:nvSpPr>
          <p:cNvPr id="3" name="Marcador de contenido 2">
            <a:extLst>
              <a:ext uri="{FF2B5EF4-FFF2-40B4-BE49-F238E27FC236}">
                <a16:creationId xmlns:a16="http://schemas.microsoft.com/office/drawing/2014/main" id="{D96C07C6-5AAE-44EC-BB2C-7F1C4AFE5DF3}"/>
              </a:ext>
            </a:extLst>
          </p:cNvPr>
          <p:cNvSpPr>
            <a:spLocks noGrp="1"/>
          </p:cNvSpPr>
          <p:nvPr>
            <p:ph sz="half" idx="2"/>
          </p:nvPr>
        </p:nvSpPr>
        <p:spPr/>
        <p:txBody>
          <a:bodyPr>
            <a:noAutofit/>
          </a:bodyPr>
          <a:lstStyle/>
          <a:p>
            <a:pPr algn="ctr"/>
            <a:r>
              <a:rPr lang="es-PE" dirty="0"/>
              <a:t>Se </a:t>
            </a:r>
            <a:r>
              <a:rPr lang="es-PE" b="1" dirty="0"/>
              <a:t>interrumpe</a:t>
            </a:r>
            <a:r>
              <a:rPr lang="es-PE" dirty="0"/>
              <a:t> el término de la </a:t>
            </a:r>
            <a:r>
              <a:rPr lang="es-PE" u="sng" dirty="0"/>
              <a:t>prescripción</a:t>
            </a:r>
            <a:r>
              <a:rPr lang="es-PE" dirty="0"/>
              <a:t> si el poseedor pierde la posesión o es privado de ella, pero cesa ese efecto si la recupera antes de un año o si por sentencia se le restituye.</a:t>
            </a:r>
          </a:p>
        </p:txBody>
      </p:sp>
      <p:sp>
        <p:nvSpPr>
          <p:cNvPr id="5" name="Marcador de texto 4">
            <a:extLst>
              <a:ext uri="{FF2B5EF4-FFF2-40B4-BE49-F238E27FC236}">
                <a16:creationId xmlns:a16="http://schemas.microsoft.com/office/drawing/2014/main" id="{70F0AF17-07AB-478D-A622-25AA2F2F8E76}"/>
              </a:ext>
            </a:extLst>
          </p:cNvPr>
          <p:cNvSpPr>
            <a:spLocks noGrp="1"/>
          </p:cNvSpPr>
          <p:nvPr>
            <p:ph type="body" sz="quarter" idx="3"/>
          </p:nvPr>
        </p:nvSpPr>
        <p:spPr/>
        <p:txBody>
          <a:bodyPr/>
          <a:lstStyle/>
          <a:p>
            <a:pPr algn="ctr"/>
            <a:r>
              <a:rPr lang="es-PE" dirty="0">
                <a:solidFill>
                  <a:srgbClr val="7030A0"/>
                </a:solidFill>
              </a:rPr>
              <a:t>Art. 921</a:t>
            </a:r>
          </a:p>
        </p:txBody>
      </p:sp>
      <p:sp>
        <p:nvSpPr>
          <p:cNvPr id="6" name="Marcador de contenido 5">
            <a:extLst>
              <a:ext uri="{FF2B5EF4-FFF2-40B4-BE49-F238E27FC236}">
                <a16:creationId xmlns:a16="http://schemas.microsoft.com/office/drawing/2014/main" id="{BA07D86E-B197-4DF6-A8A9-0F625FC670F3}"/>
              </a:ext>
            </a:extLst>
          </p:cNvPr>
          <p:cNvSpPr>
            <a:spLocks noGrp="1"/>
          </p:cNvSpPr>
          <p:nvPr>
            <p:ph sz="quarter" idx="4"/>
          </p:nvPr>
        </p:nvSpPr>
        <p:spPr/>
        <p:txBody>
          <a:bodyPr>
            <a:normAutofit lnSpcReduction="10000"/>
          </a:bodyPr>
          <a:lstStyle/>
          <a:p>
            <a:r>
              <a:rPr lang="es-PE" dirty="0"/>
              <a:t>Todo poseedor de muebles inscritos y de inmuebles puede utilizar las acciones posesorias y los interdictos. </a:t>
            </a:r>
            <a:r>
              <a:rPr lang="es-PE" b="1" dirty="0"/>
              <a:t>Si su posesión es de más de un año puede rechazar los interdictos que se promuevan contra él.</a:t>
            </a:r>
          </a:p>
          <a:p>
            <a:endParaRPr lang="es-PE" dirty="0"/>
          </a:p>
        </p:txBody>
      </p:sp>
    </p:spTree>
    <p:extLst>
      <p:ext uri="{BB962C8B-B14F-4D97-AF65-F5344CB8AC3E}">
        <p14:creationId xmlns:p14="http://schemas.microsoft.com/office/powerpoint/2010/main" val="273767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4E349E2-1F10-4121-8AEB-449FEA56B58B}"/>
              </a:ext>
            </a:extLst>
          </p:cNvPr>
          <p:cNvSpPr>
            <a:spLocks noGrp="1"/>
          </p:cNvSpPr>
          <p:nvPr>
            <p:ph type="title"/>
          </p:nvPr>
        </p:nvSpPr>
        <p:spPr/>
        <p:txBody>
          <a:bodyPr/>
          <a:lstStyle/>
          <a:p>
            <a:r>
              <a:rPr lang="es-PE" b="1" dirty="0"/>
              <a:t>La </a:t>
            </a:r>
            <a:r>
              <a:rPr lang="es-PE" b="1" dirty="0" err="1"/>
              <a:t>praescriptio</a:t>
            </a:r>
            <a:r>
              <a:rPr lang="es-PE" b="1" dirty="0"/>
              <a:t> contra tabulas</a:t>
            </a:r>
          </a:p>
        </p:txBody>
      </p:sp>
      <p:graphicFrame>
        <p:nvGraphicFramePr>
          <p:cNvPr id="9" name="Marcador de contenido 8">
            <a:extLst>
              <a:ext uri="{FF2B5EF4-FFF2-40B4-BE49-F238E27FC236}">
                <a16:creationId xmlns:a16="http://schemas.microsoft.com/office/drawing/2014/main" id="{42C84123-AD43-4D11-8E71-EF037853DD48}"/>
              </a:ext>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34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AE8DC19C-0A38-4335-8CAB-CABFD77C3E3C}"/>
              </a:ext>
            </a:extLst>
          </p:cNvPr>
          <p:cNvSpPr>
            <a:spLocks noGrp="1"/>
          </p:cNvSpPr>
          <p:nvPr>
            <p:ph type="body" idx="1"/>
          </p:nvPr>
        </p:nvSpPr>
        <p:spPr>
          <a:xfrm>
            <a:off x="1295400" y="982133"/>
            <a:ext cx="4718304" cy="594876"/>
          </a:xfrm>
        </p:spPr>
        <p:txBody>
          <a:bodyPr/>
          <a:lstStyle/>
          <a:p>
            <a:pPr algn="ctr"/>
            <a:r>
              <a:rPr lang="es-PE" b="1" dirty="0">
                <a:solidFill>
                  <a:srgbClr val="7030A0"/>
                </a:solidFill>
              </a:rPr>
              <a:t>952</a:t>
            </a:r>
          </a:p>
        </p:txBody>
      </p:sp>
      <p:sp>
        <p:nvSpPr>
          <p:cNvPr id="6" name="Marcador de contenido 5">
            <a:extLst>
              <a:ext uri="{FF2B5EF4-FFF2-40B4-BE49-F238E27FC236}">
                <a16:creationId xmlns:a16="http://schemas.microsoft.com/office/drawing/2014/main" id="{1714699B-650B-481E-A979-B3DB327857FC}"/>
              </a:ext>
            </a:extLst>
          </p:cNvPr>
          <p:cNvSpPr>
            <a:spLocks noGrp="1"/>
          </p:cNvSpPr>
          <p:nvPr>
            <p:ph sz="half" idx="2"/>
          </p:nvPr>
        </p:nvSpPr>
        <p:spPr>
          <a:xfrm>
            <a:off x="1295400" y="2305878"/>
            <a:ext cx="4718304" cy="3569989"/>
          </a:xfrm>
        </p:spPr>
        <p:txBody>
          <a:bodyPr>
            <a:noAutofit/>
          </a:bodyPr>
          <a:lstStyle/>
          <a:p>
            <a:pPr algn="ctr"/>
            <a:r>
              <a:rPr lang="es-PE" dirty="0"/>
              <a:t>Quien adquiere un bien por prescripción puede entablar juicio para que se le declare propietario.</a:t>
            </a:r>
          </a:p>
          <a:p>
            <a:pPr algn="ctr"/>
            <a:endParaRPr lang="es-PE" dirty="0"/>
          </a:p>
          <a:p>
            <a:pPr algn="ctr"/>
            <a:r>
              <a:rPr lang="es-PE" dirty="0"/>
              <a:t>La sentencia que accede a la petición es título para la inscripción de la propiedad en el registro respectivo y para cancelar el asiento en favor del antiguo dueño</a:t>
            </a:r>
          </a:p>
        </p:txBody>
      </p:sp>
      <p:sp>
        <p:nvSpPr>
          <p:cNvPr id="7" name="Marcador de texto 6">
            <a:extLst>
              <a:ext uri="{FF2B5EF4-FFF2-40B4-BE49-F238E27FC236}">
                <a16:creationId xmlns:a16="http://schemas.microsoft.com/office/drawing/2014/main" id="{FD535E94-6F3C-4005-BDB0-6BB295272923}"/>
              </a:ext>
            </a:extLst>
          </p:cNvPr>
          <p:cNvSpPr>
            <a:spLocks noGrp="1"/>
          </p:cNvSpPr>
          <p:nvPr>
            <p:ph type="body" sz="quarter" idx="3"/>
          </p:nvPr>
        </p:nvSpPr>
        <p:spPr>
          <a:xfrm>
            <a:off x="6180670" y="982133"/>
            <a:ext cx="4718304" cy="727397"/>
          </a:xfrm>
        </p:spPr>
        <p:txBody>
          <a:bodyPr/>
          <a:lstStyle/>
          <a:p>
            <a:pPr algn="ctr"/>
            <a:r>
              <a:rPr lang="es-PE" b="1" dirty="0">
                <a:solidFill>
                  <a:srgbClr val="7030A0"/>
                </a:solidFill>
              </a:rPr>
              <a:t>2014</a:t>
            </a:r>
          </a:p>
        </p:txBody>
      </p:sp>
      <p:sp>
        <p:nvSpPr>
          <p:cNvPr id="8" name="Marcador de contenido 7">
            <a:extLst>
              <a:ext uri="{FF2B5EF4-FFF2-40B4-BE49-F238E27FC236}">
                <a16:creationId xmlns:a16="http://schemas.microsoft.com/office/drawing/2014/main" id="{E0D3BA82-9BE5-4A38-8812-0CF80EAC7A11}"/>
              </a:ext>
            </a:extLst>
          </p:cNvPr>
          <p:cNvSpPr>
            <a:spLocks noGrp="1"/>
          </p:cNvSpPr>
          <p:nvPr>
            <p:ph sz="quarter" idx="4"/>
          </p:nvPr>
        </p:nvSpPr>
        <p:spPr>
          <a:xfrm>
            <a:off x="6180670" y="2305878"/>
            <a:ext cx="4718304" cy="3569989"/>
          </a:xfrm>
        </p:spPr>
        <p:txBody>
          <a:bodyPr>
            <a:normAutofit fontScale="70000" lnSpcReduction="20000"/>
          </a:bodyPr>
          <a:lstStyle/>
          <a:p>
            <a:pPr marL="0" indent="0">
              <a:buNone/>
            </a:pPr>
            <a:r>
              <a:rPr lang="es-PE" b="1" dirty="0"/>
              <a:t>Principio de buena fe pública registral</a:t>
            </a:r>
          </a:p>
          <a:p>
            <a:pPr marL="0" indent="0" algn="ctr">
              <a:buNone/>
            </a:pPr>
            <a:r>
              <a:rPr lang="es-PE" b="1" dirty="0">
                <a:latin typeface="Arial Rounded MT Bold" panose="020F0704030504030204" pitchFamily="34" charset="0"/>
              </a:rPr>
              <a:t>El </a:t>
            </a:r>
            <a:r>
              <a:rPr lang="es-PE" b="1" dirty="0">
                <a:solidFill>
                  <a:srgbClr val="7030A0"/>
                </a:solidFill>
                <a:latin typeface="Arial Rounded MT Bold" panose="020F0704030504030204" pitchFamily="34" charset="0"/>
              </a:rPr>
              <a:t>tercero</a:t>
            </a:r>
            <a:r>
              <a:rPr lang="es-PE" b="1" dirty="0">
                <a:latin typeface="Arial Rounded MT Bold" panose="020F0704030504030204" pitchFamily="34" charset="0"/>
              </a:rPr>
              <a:t> que de </a:t>
            </a:r>
            <a:r>
              <a:rPr lang="es-PE" b="1" dirty="0">
                <a:solidFill>
                  <a:srgbClr val="FF0000"/>
                </a:solidFill>
                <a:latin typeface="Arial Rounded MT Bold" panose="020F0704030504030204" pitchFamily="34" charset="0"/>
              </a:rPr>
              <a:t>buena fe </a:t>
            </a:r>
            <a:r>
              <a:rPr lang="es-PE" b="1" dirty="0">
                <a:latin typeface="Arial Rounded MT Bold" panose="020F0704030504030204" pitchFamily="34" charset="0"/>
              </a:rPr>
              <a:t>adquiere a </a:t>
            </a:r>
            <a:r>
              <a:rPr lang="es-PE" b="1" dirty="0">
                <a:solidFill>
                  <a:srgbClr val="0070C0"/>
                </a:solidFill>
                <a:latin typeface="Arial Rounded MT Bold" panose="020F0704030504030204" pitchFamily="34" charset="0"/>
              </a:rPr>
              <a:t>título oneroso </a:t>
            </a:r>
            <a:r>
              <a:rPr lang="es-PE" b="1" dirty="0">
                <a:latin typeface="Arial Rounded MT Bold" panose="020F0704030504030204" pitchFamily="34" charset="0"/>
              </a:rPr>
              <a:t>algún derecho de persona que en el registro aparece con facultades para otorgarlo, mantiene su adquisición una vez inscrito su derecho, </a:t>
            </a:r>
            <a:r>
              <a:rPr lang="es-PE" b="1" dirty="0">
                <a:solidFill>
                  <a:srgbClr val="FF0000"/>
                </a:solidFill>
                <a:latin typeface="Arial Rounded MT Bold" panose="020F0704030504030204" pitchFamily="34" charset="0"/>
              </a:rPr>
              <a:t>aunque después se anule, rescinda, cancele o resuelva el del otorgante por virtud de causas que no consten</a:t>
            </a:r>
            <a:r>
              <a:rPr lang="es-PE" b="1" dirty="0">
                <a:latin typeface="Arial Rounded MT Bold" panose="020F0704030504030204" pitchFamily="34" charset="0"/>
              </a:rPr>
              <a:t> </a:t>
            </a:r>
            <a:r>
              <a:rPr lang="es-PE" b="1" u="sng" dirty="0">
                <a:latin typeface="Arial Rounded MT Bold" panose="020F0704030504030204" pitchFamily="34" charset="0"/>
              </a:rPr>
              <a:t>en los asientos registrales y los títulos archivados que lo sustentan</a:t>
            </a:r>
            <a:r>
              <a:rPr lang="es-PE" b="1" dirty="0">
                <a:latin typeface="Arial Rounded MT Bold" panose="020F0704030504030204" pitchFamily="34" charset="0"/>
              </a:rPr>
              <a:t>.</a:t>
            </a:r>
          </a:p>
          <a:p>
            <a:pPr marL="0" indent="0" algn="ctr">
              <a:buNone/>
            </a:pPr>
            <a:r>
              <a:rPr lang="es-PE" b="1" dirty="0">
                <a:latin typeface="Arial Rounded MT Bold" panose="020F0704030504030204" pitchFamily="34" charset="0"/>
              </a:rPr>
              <a:t>La buena fe del tercero se presume mientras no se pruebe que conocía la inexactitud del registro</a:t>
            </a:r>
          </a:p>
        </p:txBody>
      </p:sp>
    </p:spTree>
    <p:extLst>
      <p:ext uri="{BB962C8B-B14F-4D97-AF65-F5344CB8AC3E}">
        <p14:creationId xmlns:p14="http://schemas.microsoft.com/office/powerpoint/2010/main" val="173734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11B2D-A814-400A-B973-CB64E7089999}"/>
              </a:ext>
            </a:extLst>
          </p:cNvPr>
          <p:cNvSpPr>
            <a:spLocks noGrp="1"/>
          </p:cNvSpPr>
          <p:nvPr>
            <p:ph type="title"/>
          </p:nvPr>
        </p:nvSpPr>
        <p:spPr/>
        <p:txBody>
          <a:bodyPr/>
          <a:lstStyle/>
          <a:p>
            <a:r>
              <a:rPr lang="es-PE" b="1" dirty="0"/>
              <a:t>Artículo 952</a:t>
            </a:r>
            <a:r>
              <a:rPr lang="es-PE" dirty="0"/>
              <a:t>.</a:t>
            </a:r>
          </a:p>
        </p:txBody>
      </p:sp>
      <p:sp>
        <p:nvSpPr>
          <p:cNvPr id="3" name="Marcador de contenido 2">
            <a:extLst>
              <a:ext uri="{FF2B5EF4-FFF2-40B4-BE49-F238E27FC236}">
                <a16:creationId xmlns:a16="http://schemas.microsoft.com/office/drawing/2014/main" id="{F43FA7D7-58B9-480A-AA12-F0C6D78F0710}"/>
              </a:ext>
            </a:extLst>
          </p:cNvPr>
          <p:cNvSpPr>
            <a:spLocks noGrp="1"/>
          </p:cNvSpPr>
          <p:nvPr>
            <p:ph idx="1"/>
          </p:nvPr>
        </p:nvSpPr>
        <p:spPr/>
        <p:txBody>
          <a:bodyPr/>
          <a:lstStyle/>
          <a:p>
            <a:pPr marL="0" indent="0">
              <a:buNone/>
            </a:pPr>
            <a:r>
              <a:rPr lang="es-PE" sz="2800" dirty="0"/>
              <a:t>Quien adquiere un bien </a:t>
            </a:r>
            <a:r>
              <a:rPr lang="es-PE" sz="2800" b="1" dirty="0"/>
              <a:t>por prescripción </a:t>
            </a:r>
            <a:r>
              <a:rPr lang="es-PE" sz="2800" dirty="0"/>
              <a:t>puede </a:t>
            </a:r>
            <a:r>
              <a:rPr lang="es-PE" sz="2800" u="sng" dirty="0"/>
              <a:t>entablar juicio </a:t>
            </a:r>
            <a:r>
              <a:rPr lang="es-PE" sz="2800" dirty="0"/>
              <a:t>para que </a:t>
            </a:r>
            <a:r>
              <a:rPr lang="es-PE" sz="2800" b="1" i="1" dirty="0"/>
              <a:t>se le declare </a:t>
            </a:r>
            <a:r>
              <a:rPr lang="es-PE" sz="2800" dirty="0"/>
              <a:t>propietario.</a:t>
            </a:r>
          </a:p>
          <a:p>
            <a:endParaRPr lang="es-PE" sz="2800" dirty="0"/>
          </a:p>
          <a:p>
            <a:pPr marL="0" indent="0">
              <a:buNone/>
            </a:pPr>
            <a:r>
              <a:rPr lang="es-PE" sz="2800" dirty="0"/>
              <a:t>La </a:t>
            </a:r>
            <a:r>
              <a:rPr lang="es-PE" sz="2800" b="1" u="sng" dirty="0"/>
              <a:t>sentencia</a:t>
            </a:r>
            <a:r>
              <a:rPr lang="es-PE" sz="2800" dirty="0"/>
              <a:t> que accede a la petición </a:t>
            </a:r>
            <a:r>
              <a:rPr lang="es-PE" sz="2800" b="1" dirty="0"/>
              <a:t>es título </a:t>
            </a:r>
            <a:r>
              <a:rPr lang="es-PE" sz="2800" dirty="0"/>
              <a:t>para la inscripción de la propiedad en el registro respectivo </a:t>
            </a:r>
            <a:r>
              <a:rPr lang="es-PE" sz="2800" b="1" i="1" dirty="0"/>
              <a:t>y para cancelar el asiento en favor del </a:t>
            </a:r>
            <a:r>
              <a:rPr lang="es-PE" sz="2800" b="1" i="1" dirty="0">
                <a:solidFill>
                  <a:srgbClr val="7030A0"/>
                </a:solidFill>
              </a:rPr>
              <a:t>antiguo dueño</a:t>
            </a:r>
            <a:r>
              <a:rPr lang="es-PE" sz="2800" b="1" i="1" dirty="0"/>
              <a:t>.</a:t>
            </a:r>
          </a:p>
          <a:p>
            <a:endParaRPr lang="es-PE" dirty="0"/>
          </a:p>
        </p:txBody>
      </p:sp>
    </p:spTree>
    <p:extLst>
      <p:ext uri="{BB962C8B-B14F-4D97-AF65-F5344CB8AC3E}">
        <p14:creationId xmlns:p14="http://schemas.microsoft.com/office/powerpoint/2010/main" val="338544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C63F8-F1B6-47B5-A6BE-DFFD4425B29B}"/>
              </a:ext>
            </a:extLst>
          </p:cNvPr>
          <p:cNvSpPr>
            <a:spLocks noGrp="1"/>
          </p:cNvSpPr>
          <p:nvPr>
            <p:ph type="title"/>
          </p:nvPr>
        </p:nvSpPr>
        <p:spPr/>
        <p:txBody>
          <a:bodyPr>
            <a:normAutofit fontScale="90000"/>
          </a:bodyPr>
          <a:lstStyle/>
          <a:p>
            <a:r>
              <a:rPr lang="es-PE" dirty="0"/>
              <a:t>Cuáles son los requisitos para su configuración?</a:t>
            </a:r>
          </a:p>
        </p:txBody>
      </p:sp>
      <p:sp>
        <p:nvSpPr>
          <p:cNvPr id="3" name="Marcador de contenido 2">
            <a:extLst>
              <a:ext uri="{FF2B5EF4-FFF2-40B4-BE49-F238E27FC236}">
                <a16:creationId xmlns:a16="http://schemas.microsoft.com/office/drawing/2014/main" id="{FF72E0CA-5B07-4BA3-8441-5DF580C58E65}"/>
              </a:ext>
            </a:extLst>
          </p:cNvPr>
          <p:cNvSpPr>
            <a:spLocks noGrp="1"/>
          </p:cNvSpPr>
          <p:nvPr>
            <p:ph idx="1"/>
          </p:nvPr>
        </p:nvSpPr>
        <p:spPr/>
        <p:txBody>
          <a:bodyPr>
            <a:normAutofit/>
          </a:bodyPr>
          <a:lstStyle/>
          <a:p>
            <a:pPr algn="ctr"/>
            <a:r>
              <a:rPr lang="es-PE" sz="5400" dirty="0">
                <a:latin typeface="Arial Rounded MT Bold" panose="020F0704030504030204" pitchFamily="34" charset="0"/>
              </a:rPr>
              <a:t>Son los mismos para cualquier sede?</a:t>
            </a:r>
          </a:p>
        </p:txBody>
      </p:sp>
    </p:spTree>
    <p:extLst>
      <p:ext uri="{BB962C8B-B14F-4D97-AF65-F5344CB8AC3E}">
        <p14:creationId xmlns:p14="http://schemas.microsoft.com/office/powerpoint/2010/main" val="113232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DC6E6-C1D6-47E2-BD6C-3D83299A9ADC}"/>
              </a:ext>
            </a:extLst>
          </p:cNvPr>
          <p:cNvSpPr>
            <a:spLocks noGrp="1"/>
          </p:cNvSpPr>
          <p:nvPr>
            <p:ph type="title"/>
          </p:nvPr>
        </p:nvSpPr>
        <p:spPr/>
        <p:txBody>
          <a:bodyPr/>
          <a:lstStyle/>
          <a:p>
            <a:r>
              <a:rPr lang="es-PE" dirty="0"/>
              <a:t>LEY </a:t>
            </a:r>
          </a:p>
        </p:txBody>
      </p:sp>
      <p:sp>
        <p:nvSpPr>
          <p:cNvPr id="3" name="Marcador de contenido 2">
            <a:extLst>
              <a:ext uri="{FF2B5EF4-FFF2-40B4-BE49-F238E27FC236}">
                <a16:creationId xmlns:a16="http://schemas.microsoft.com/office/drawing/2014/main" id="{45626445-C243-4DD0-AE05-EA87C664A037}"/>
              </a:ext>
            </a:extLst>
          </p:cNvPr>
          <p:cNvSpPr>
            <a:spLocks noGrp="1"/>
          </p:cNvSpPr>
          <p:nvPr>
            <p:ph idx="1"/>
          </p:nvPr>
        </p:nvSpPr>
        <p:spPr/>
        <p:txBody>
          <a:bodyPr>
            <a:normAutofit/>
          </a:bodyPr>
          <a:lstStyle/>
          <a:p>
            <a:pPr algn="ctr"/>
            <a:r>
              <a:rPr lang="es-PE" sz="7200" dirty="0">
                <a:latin typeface="Arial Black" panose="020B0A04020102020204" pitchFamily="34" charset="0"/>
              </a:rPr>
              <a:t>26662</a:t>
            </a:r>
          </a:p>
        </p:txBody>
      </p:sp>
    </p:spTree>
    <p:extLst>
      <p:ext uri="{BB962C8B-B14F-4D97-AF65-F5344CB8AC3E}">
        <p14:creationId xmlns:p14="http://schemas.microsoft.com/office/powerpoint/2010/main" val="1616633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FF0B4F-D3E4-4D72-A158-7D889D737610}"/>
              </a:ext>
            </a:extLst>
          </p:cNvPr>
          <p:cNvSpPr>
            <a:spLocks noGrp="1"/>
          </p:cNvSpPr>
          <p:nvPr>
            <p:ph type="title"/>
          </p:nvPr>
        </p:nvSpPr>
        <p:spPr>
          <a:xfrm>
            <a:off x="1295402" y="982132"/>
            <a:ext cx="9601196" cy="581625"/>
          </a:xfrm>
        </p:spPr>
        <p:txBody>
          <a:bodyPr>
            <a:normAutofit fontScale="90000"/>
          </a:bodyPr>
          <a:lstStyle/>
          <a:p>
            <a:br>
              <a:rPr lang="es-PE" sz="2000" dirty="0">
                <a:latin typeface="Arial Rounded MT Bold" panose="020F0704030504030204" pitchFamily="34" charset="0"/>
              </a:rPr>
            </a:br>
            <a:br>
              <a:rPr lang="es-PE" sz="2000" dirty="0">
                <a:latin typeface="Arial Rounded MT Bold" panose="020F0704030504030204" pitchFamily="34" charset="0"/>
              </a:rPr>
            </a:br>
            <a:r>
              <a:rPr lang="es-PE" sz="2000" dirty="0">
                <a:latin typeface="Arial Rounded MT Bold" panose="020F0704030504030204" pitchFamily="34" charset="0"/>
              </a:rPr>
              <a:t>Ley N° 26662 /</a:t>
            </a:r>
            <a:r>
              <a:rPr lang="es-PE" sz="2000" b="1" dirty="0"/>
              <a:t>Ley de </a:t>
            </a:r>
            <a:r>
              <a:rPr lang="es-PE" sz="2000" b="1" dirty="0">
                <a:solidFill>
                  <a:srgbClr val="7030A0"/>
                </a:solidFill>
              </a:rPr>
              <a:t>Competencia Notarial </a:t>
            </a:r>
            <a:r>
              <a:rPr lang="es-PE" sz="2000" b="1" dirty="0"/>
              <a:t>en </a:t>
            </a:r>
            <a:r>
              <a:rPr lang="es-PE" sz="2000" b="1" u="sng" dirty="0"/>
              <a:t>Asuntos No Contenciosos </a:t>
            </a:r>
            <a:r>
              <a:rPr lang="es-PE" sz="2000" b="1" dirty="0"/>
              <a:t>/1996</a:t>
            </a:r>
            <a:br>
              <a:rPr lang="es-PE" dirty="0"/>
            </a:br>
            <a:endParaRPr lang="es-PE"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DFEDCC04-D3FD-4068-A2E8-BD2403D338AB}"/>
              </a:ext>
            </a:extLst>
          </p:cNvPr>
          <p:cNvSpPr>
            <a:spLocks noGrp="1"/>
          </p:cNvSpPr>
          <p:nvPr>
            <p:ph sz="half" idx="1"/>
          </p:nvPr>
        </p:nvSpPr>
        <p:spPr>
          <a:xfrm>
            <a:off x="1298448" y="1696278"/>
            <a:ext cx="4718304" cy="4399722"/>
          </a:xfrm>
        </p:spPr>
        <p:txBody>
          <a:bodyPr>
            <a:normAutofit fontScale="25000" lnSpcReduction="20000"/>
          </a:bodyPr>
          <a:lstStyle/>
          <a:p>
            <a:endParaRPr lang="es-PE" sz="5600" b="1" dirty="0">
              <a:latin typeface="Arial Rounded MT Bold" panose="020F0704030504030204" pitchFamily="34" charset="0"/>
            </a:endParaRPr>
          </a:p>
          <a:p>
            <a:endParaRPr lang="es-PE" sz="5600" b="1" dirty="0">
              <a:latin typeface="Arial Rounded MT Bold" panose="020F0704030504030204" pitchFamily="34" charset="0"/>
            </a:endParaRPr>
          </a:p>
          <a:p>
            <a:endParaRPr lang="es-PE" sz="5600" b="1" dirty="0">
              <a:latin typeface="Arial Rounded MT Bold" panose="020F0704030504030204" pitchFamily="34" charset="0"/>
            </a:endParaRPr>
          </a:p>
          <a:p>
            <a:r>
              <a:rPr lang="es-PE" sz="5600" b="1" dirty="0">
                <a:latin typeface="Arial Rounded MT Bold" panose="020F0704030504030204" pitchFamily="34" charset="0"/>
              </a:rPr>
              <a:t>Artículo 1.- Asuntos No Contenciosos</a:t>
            </a:r>
            <a:r>
              <a:rPr lang="es-PE" sz="5600" dirty="0">
                <a:latin typeface="Arial Rounded MT Bold" panose="020F0704030504030204" pitchFamily="34" charset="0"/>
              </a:rPr>
              <a:t>.- Los interesados pueden recurrir indistintamente ante el Poder Judicial o ante el notario para tramitar según corresponda los siguientes asuntos:</a:t>
            </a:r>
          </a:p>
          <a:p>
            <a:r>
              <a:rPr lang="es-PE" sz="5600" b="1" dirty="0">
                <a:latin typeface="Arial Rounded MT Bold" panose="020F0704030504030204" pitchFamily="34" charset="0"/>
              </a:rPr>
              <a:t> </a:t>
            </a:r>
            <a:endParaRPr lang="es-PE" sz="5600" dirty="0">
              <a:latin typeface="Arial Rounded MT Bold" panose="020F0704030504030204" pitchFamily="34" charset="0"/>
            </a:endParaRPr>
          </a:p>
          <a:p>
            <a:r>
              <a:rPr lang="es-PE" sz="5600" b="1" dirty="0">
                <a:latin typeface="Arial Rounded MT Bold" panose="020F0704030504030204" pitchFamily="34" charset="0"/>
              </a:rPr>
              <a:t>	1. Rectificación de partidas; </a:t>
            </a:r>
            <a:endParaRPr lang="es-PE" sz="5600" dirty="0">
              <a:latin typeface="Arial Rounded MT Bold" panose="020F0704030504030204" pitchFamily="34" charset="0"/>
            </a:endParaRPr>
          </a:p>
          <a:p>
            <a:r>
              <a:rPr lang="es-PE" sz="5600" b="1" dirty="0">
                <a:latin typeface="Arial Rounded MT Bold" panose="020F0704030504030204" pitchFamily="34" charset="0"/>
              </a:rPr>
              <a:t>	2. Adopción de personas capaces; </a:t>
            </a:r>
            <a:endParaRPr lang="es-PE" sz="5600" dirty="0">
              <a:latin typeface="Arial Rounded MT Bold" panose="020F0704030504030204" pitchFamily="34" charset="0"/>
            </a:endParaRPr>
          </a:p>
          <a:p>
            <a:r>
              <a:rPr lang="es-PE" sz="5600" b="1" dirty="0">
                <a:latin typeface="Arial Rounded MT Bold" panose="020F0704030504030204" pitchFamily="34" charset="0"/>
              </a:rPr>
              <a:t>	3. Patrimonio familiar; </a:t>
            </a:r>
            <a:endParaRPr lang="es-PE" sz="5600" dirty="0">
              <a:latin typeface="Arial Rounded MT Bold" panose="020F0704030504030204" pitchFamily="34" charset="0"/>
            </a:endParaRPr>
          </a:p>
          <a:p>
            <a:r>
              <a:rPr lang="es-PE" sz="5600" b="1" dirty="0">
                <a:latin typeface="Arial Rounded MT Bold" panose="020F0704030504030204" pitchFamily="34" charset="0"/>
              </a:rPr>
              <a:t>	4. Inventarios; </a:t>
            </a:r>
            <a:endParaRPr lang="es-PE" sz="5600" dirty="0">
              <a:latin typeface="Arial Rounded MT Bold" panose="020F0704030504030204" pitchFamily="34" charset="0"/>
            </a:endParaRPr>
          </a:p>
          <a:p>
            <a:r>
              <a:rPr lang="es-PE" sz="5600" b="1" dirty="0">
                <a:latin typeface="Arial Rounded MT Bold" panose="020F0704030504030204" pitchFamily="34" charset="0"/>
              </a:rPr>
              <a:t>	5. Comprobación de Testamentos;</a:t>
            </a:r>
            <a:endParaRPr lang="es-PE" sz="5600" dirty="0">
              <a:latin typeface="Arial Rounded MT Bold" panose="020F0704030504030204" pitchFamily="34" charset="0"/>
            </a:endParaRPr>
          </a:p>
          <a:p>
            <a:r>
              <a:rPr lang="es-PE" sz="5600" b="1" dirty="0">
                <a:latin typeface="Arial Rounded MT Bold" panose="020F0704030504030204" pitchFamily="34" charset="0"/>
              </a:rPr>
              <a:t>	6. Sucesión intestada. </a:t>
            </a:r>
            <a:endParaRPr lang="es-PE" sz="5600" dirty="0">
              <a:latin typeface="Arial Rounded MT Bold" panose="020F0704030504030204" pitchFamily="34" charset="0"/>
            </a:endParaRPr>
          </a:p>
          <a:p>
            <a:r>
              <a:rPr lang="es-PE" sz="5600" b="1" dirty="0">
                <a:latin typeface="Arial Rounded MT Bold" panose="020F0704030504030204" pitchFamily="34" charset="0"/>
              </a:rPr>
              <a:t>	7. Separación convencional y divorcio ulterior conforme a la ley de la materia.</a:t>
            </a:r>
            <a:endParaRPr lang="es-PE" sz="5600" dirty="0">
              <a:latin typeface="Arial Rounded MT Bold" panose="020F0704030504030204" pitchFamily="34" charset="0"/>
            </a:endParaRPr>
          </a:p>
          <a:p>
            <a:r>
              <a:rPr lang="es-PE" b="1" dirty="0"/>
              <a:t> </a:t>
            </a:r>
            <a:endParaRPr lang="es-PE" dirty="0"/>
          </a:p>
          <a:p>
            <a:endParaRPr lang="es-PE" dirty="0"/>
          </a:p>
        </p:txBody>
      </p:sp>
      <p:sp>
        <p:nvSpPr>
          <p:cNvPr id="5" name="Marcador de contenido 4">
            <a:extLst>
              <a:ext uri="{FF2B5EF4-FFF2-40B4-BE49-F238E27FC236}">
                <a16:creationId xmlns:a16="http://schemas.microsoft.com/office/drawing/2014/main" id="{3636CF51-4840-44E4-A92A-8EA1B9D2DF04}"/>
              </a:ext>
            </a:extLst>
          </p:cNvPr>
          <p:cNvSpPr>
            <a:spLocks noGrp="1"/>
          </p:cNvSpPr>
          <p:nvPr>
            <p:ph sz="half" idx="2"/>
          </p:nvPr>
        </p:nvSpPr>
        <p:spPr>
          <a:xfrm>
            <a:off x="6181344" y="1696278"/>
            <a:ext cx="4718304" cy="4174170"/>
          </a:xfrm>
        </p:spPr>
        <p:txBody>
          <a:bodyPr>
            <a:normAutofit fontScale="25000" lnSpcReduction="20000"/>
          </a:bodyPr>
          <a:lstStyle/>
          <a:p>
            <a:endParaRPr lang="es-PE" sz="4800" dirty="0">
              <a:latin typeface="Arial Rounded MT Bold" panose="020F0704030504030204" pitchFamily="34" charset="0"/>
            </a:endParaRPr>
          </a:p>
          <a:p>
            <a:pPr marL="0" indent="0">
              <a:buNone/>
            </a:pPr>
            <a:r>
              <a:rPr lang="es-PE" sz="4800" b="1" dirty="0">
                <a:latin typeface="Arial Rounded MT Bold" panose="020F0704030504030204" pitchFamily="34" charset="0"/>
              </a:rPr>
              <a:t> </a:t>
            </a:r>
            <a:endParaRPr lang="es-PE" sz="4800" dirty="0">
              <a:latin typeface="Arial Rounded MT Bold" panose="020F0704030504030204" pitchFamily="34" charset="0"/>
            </a:endParaRPr>
          </a:p>
          <a:p>
            <a:pPr marL="0" indent="0">
              <a:buNone/>
            </a:pPr>
            <a:r>
              <a:rPr lang="es-PE" sz="4800" b="1" dirty="0">
                <a:latin typeface="Arial Rounded MT Bold" panose="020F0704030504030204" pitchFamily="34" charset="0"/>
              </a:rPr>
              <a:t>8. Reconocimiento de unión de hecho.</a:t>
            </a:r>
            <a:endParaRPr lang="es-PE" sz="4800" dirty="0">
              <a:latin typeface="Arial Rounded MT Bold" panose="020F0704030504030204" pitchFamily="34" charset="0"/>
            </a:endParaRPr>
          </a:p>
          <a:p>
            <a:pPr marL="0" indent="0">
              <a:buNone/>
            </a:pPr>
            <a:r>
              <a:rPr lang="es-PE" sz="4800" b="1" dirty="0">
                <a:latin typeface="Arial Rounded MT Bold" panose="020F0704030504030204" pitchFamily="34" charset="0"/>
              </a:rPr>
              <a:t> </a:t>
            </a:r>
            <a:endParaRPr lang="es-PE" sz="4800" dirty="0">
              <a:latin typeface="Arial Rounded MT Bold" panose="020F0704030504030204" pitchFamily="34" charset="0"/>
            </a:endParaRPr>
          </a:p>
          <a:p>
            <a:pPr marL="0" indent="0">
              <a:buNone/>
            </a:pPr>
            <a:r>
              <a:rPr lang="es-PE" sz="4800" b="1" dirty="0">
                <a:latin typeface="Arial Rounded MT Bold" panose="020F0704030504030204" pitchFamily="34" charset="0"/>
              </a:rPr>
              <a:t>9. Convocatoria a junta obligatoria anual.</a:t>
            </a:r>
            <a:endParaRPr lang="es-PE" sz="4800" dirty="0">
              <a:latin typeface="Arial Rounded MT Bold" panose="020F0704030504030204" pitchFamily="34" charset="0"/>
            </a:endParaRPr>
          </a:p>
          <a:p>
            <a:pPr marL="0" indent="0">
              <a:buNone/>
            </a:pPr>
            <a:endParaRPr lang="es-PE" sz="4800" b="1" dirty="0">
              <a:latin typeface="Arial Rounded MT Bold" panose="020F0704030504030204" pitchFamily="34" charset="0"/>
            </a:endParaRPr>
          </a:p>
          <a:p>
            <a:pPr marL="0" indent="0">
              <a:buNone/>
            </a:pPr>
            <a:r>
              <a:rPr lang="es-PE" sz="4800" b="1" dirty="0">
                <a:latin typeface="Arial Rounded MT Bold" panose="020F0704030504030204" pitchFamily="34" charset="0"/>
              </a:rPr>
              <a:t>10. Convocatoria a junta general.</a:t>
            </a:r>
          </a:p>
          <a:p>
            <a:pPr marL="0" indent="0">
              <a:buNone/>
            </a:pPr>
            <a:endParaRPr lang="es-PE" sz="4800" dirty="0">
              <a:latin typeface="Arial Rounded MT Bold" panose="020F0704030504030204" pitchFamily="34" charset="0"/>
            </a:endParaRPr>
          </a:p>
          <a:p>
            <a:pPr marL="0" indent="0">
              <a:buNone/>
            </a:pPr>
            <a:r>
              <a:rPr lang="es-PE" sz="4800" b="1" dirty="0">
                <a:latin typeface="Arial Rounded MT Bold" panose="020F0704030504030204" pitchFamily="34" charset="0"/>
              </a:rPr>
              <a:t>11. Designación de apoyo para personas adultas mayores que tengan calidad de pensionistas o beneficiarios de la Ley Nº 29625, Ley de devolución de dinero del Fondo Nacional de Vivienda (FONAVI) a los trabajadores que contribuyeron al mismo, o para los beneficiarios o usuarios de programas nacionales de asistencia no contributivos.</a:t>
            </a:r>
            <a:endParaRPr lang="es-PE" sz="4800" dirty="0">
              <a:latin typeface="Arial Rounded MT Bold" panose="020F0704030504030204" pitchFamily="34" charset="0"/>
            </a:endParaRPr>
          </a:p>
          <a:p>
            <a:endParaRPr lang="es-PE" dirty="0"/>
          </a:p>
        </p:txBody>
      </p:sp>
    </p:spTree>
    <p:extLst>
      <p:ext uri="{BB962C8B-B14F-4D97-AF65-F5344CB8AC3E}">
        <p14:creationId xmlns:p14="http://schemas.microsoft.com/office/powerpoint/2010/main" val="103642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46226-6B2C-4904-8B06-EC7C8C33061C}"/>
              </a:ext>
            </a:extLst>
          </p:cNvPr>
          <p:cNvSpPr>
            <a:spLocks noGrp="1"/>
          </p:cNvSpPr>
          <p:nvPr>
            <p:ph type="title"/>
          </p:nvPr>
        </p:nvSpPr>
        <p:spPr>
          <a:xfrm>
            <a:off x="5989982" y="982132"/>
            <a:ext cx="4906615" cy="1303867"/>
          </a:xfrm>
        </p:spPr>
        <p:txBody>
          <a:bodyPr/>
          <a:lstStyle/>
          <a:p>
            <a:r>
              <a:rPr lang="es-ES" b="1" dirty="0" err="1"/>
              <a:t>Cc.</a:t>
            </a:r>
            <a:r>
              <a:rPr lang="es-ES" b="1" dirty="0"/>
              <a:t> 1984</a:t>
            </a:r>
            <a:endParaRPr lang="es-PE" b="1" dirty="0"/>
          </a:p>
        </p:txBody>
      </p:sp>
      <p:sp>
        <p:nvSpPr>
          <p:cNvPr id="3" name="Marcador de contenido 2">
            <a:extLst>
              <a:ext uri="{FF2B5EF4-FFF2-40B4-BE49-F238E27FC236}">
                <a16:creationId xmlns:a16="http://schemas.microsoft.com/office/drawing/2014/main" id="{73B0DADF-FB2E-42FC-9122-0DC37614235E}"/>
              </a:ext>
            </a:extLst>
          </p:cNvPr>
          <p:cNvSpPr>
            <a:spLocks noGrp="1"/>
          </p:cNvSpPr>
          <p:nvPr>
            <p:ph idx="1"/>
          </p:nvPr>
        </p:nvSpPr>
        <p:spPr/>
        <p:txBody>
          <a:bodyPr/>
          <a:lstStyle/>
          <a:p>
            <a:r>
              <a:rPr lang="es-PE" b="1" dirty="0"/>
              <a:t>Artículo 923</a:t>
            </a:r>
            <a:r>
              <a:rPr lang="es-PE" dirty="0"/>
              <a:t>.- La propiedad es el poder jurídico que permite </a:t>
            </a:r>
            <a:r>
              <a:rPr lang="es-PE" b="1" dirty="0"/>
              <a:t>usar, disfrutar, disponer y reivindicar un bien</a:t>
            </a:r>
            <a:r>
              <a:rPr lang="es-PE" dirty="0"/>
              <a:t>. Debe ejercerse </a:t>
            </a:r>
            <a:r>
              <a:rPr lang="es-PE" b="1" dirty="0">
                <a:solidFill>
                  <a:srgbClr val="FF0000"/>
                </a:solidFill>
                <a:latin typeface="Arial Rounded MT Bold" panose="020F0704030504030204" pitchFamily="34" charset="0"/>
              </a:rPr>
              <a:t>en armonía con el interés social</a:t>
            </a:r>
            <a:r>
              <a:rPr lang="es-PE" dirty="0"/>
              <a:t> y </a:t>
            </a:r>
            <a:r>
              <a:rPr lang="es-PE" u="sng" dirty="0"/>
              <a:t>dentro de los límites de la ley</a:t>
            </a:r>
            <a:r>
              <a:rPr lang="es-PE" dirty="0"/>
              <a:t>.</a:t>
            </a:r>
          </a:p>
          <a:p>
            <a:r>
              <a:rPr lang="es-PE" b="1" dirty="0"/>
              <a:t>Artículo 927</a:t>
            </a:r>
            <a:r>
              <a:rPr lang="es-PE" dirty="0"/>
              <a:t>.-  La acción reivindicatoria es imprescriptible. </a:t>
            </a:r>
          </a:p>
          <a:p>
            <a:r>
              <a:rPr lang="es-PE" b="1" dirty="0">
                <a:solidFill>
                  <a:srgbClr val="002060"/>
                </a:solidFill>
                <a:latin typeface="Arial Rounded MT Bold" panose="020F0704030504030204" pitchFamily="34" charset="0"/>
              </a:rPr>
              <a:t>No procede contra aquél que adquirió el bien por prescripción.</a:t>
            </a:r>
          </a:p>
        </p:txBody>
      </p:sp>
    </p:spTree>
    <p:extLst>
      <p:ext uri="{BB962C8B-B14F-4D97-AF65-F5344CB8AC3E}">
        <p14:creationId xmlns:p14="http://schemas.microsoft.com/office/powerpoint/2010/main" val="799567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E94F0B2-AD4B-4137-8679-E868F32E8888}"/>
              </a:ext>
            </a:extLst>
          </p:cNvPr>
          <p:cNvSpPr>
            <a:spLocks noGrp="1"/>
          </p:cNvSpPr>
          <p:nvPr>
            <p:ph type="body" idx="1"/>
          </p:nvPr>
        </p:nvSpPr>
        <p:spPr>
          <a:xfrm>
            <a:off x="1295400" y="1258957"/>
            <a:ext cx="4718304" cy="768626"/>
          </a:xfrm>
        </p:spPr>
        <p:txBody>
          <a:bodyPr/>
          <a:lstStyle/>
          <a:p>
            <a:pPr algn="ctr"/>
            <a:r>
              <a:rPr lang="es-PE" b="1" dirty="0">
                <a:solidFill>
                  <a:srgbClr val="7030A0"/>
                </a:solidFill>
              </a:rPr>
              <a:t>Artículo 3.- Actuación Notarial</a:t>
            </a:r>
            <a:endParaRPr lang="es-PE" dirty="0">
              <a:solidFill>
                <a:srgbClr val="7030A0"/>
              </a:solidFill>
            </a:endParaRPr>
          </a:p>
        </p:txBody>
      </p:sp>
      <p:sp>
        <p:nvSpPr>
          <p:cNvPr id="6" name="Marcador de contenido 5">
            <a:extLst>
              <a:ext uri="{FF2B5EF4-FFF2-40B4-BE49-F238E27FC236}">
                <a16:creationId xmlns:a16="http://schemas.microsoft.com/office/drawing/2014/main" id="{376590C3-8F90-4F0B-ABF2-CADB69B29A11}"/>
              </a:ext>
            </a:extLst>
          </p:cNvPr>
          <p:cNvSpPr>
            <a:spLocks noGrp="1"/>
          </p:cNvSpPr>
          <p:nvPr>
            <p:ph sz="half" idx="2"/>
          </p:nvPr>
        </p:nvSpPr>
        <p:spPr>
          <a:xfrm>
            <a:off x="1295400" y="2199862"/>
            <a:ext cx="4718304" cy="3676006"/>
          </a:xfrm>
        </p:spPr>
        <p:txBody>
          <a:bodyPr>
            <a:normAutofit fontScale="85000" lnSpcReduction="20000"/>
          </a:bodyPr>
          <a:lstStyle/>
          <a:p>
            <a:r>
              <a:rPr lang="es-PE" b="1" dirty="0"/>
              <a:t>La actuación notarial en los asuntos señalados en el Artículo 1, se sujeta a las normas </a:t>
            </a:r>
            <a:r>
              <a:rPr lang="es-PE" b="1" dirty="0">
                <a:solidFill>
                  <a:srgbClr val="7030A0"/>
                </a:solidFill>
                <a:latin typeface="Arial Rounded MT Bold" panose="020F0704030504030204" pitchFamily="34" charset="0"/>
              </a:rPr>
              <a:t>que establece la presente ley, y supletoriamente a la Ley del Notariado y al Código Procesal Civil. </a:t>
            </a:r>
            <a:endParaRPr lang="es-PE" dirty="0">
              <a:solidFill>
                <a:srgbClr val="7030A0"/>
              </a:solidFill>
              <a:latin typeface="Arial Rounded MT Bold" panose="020F0704030504030204" pitchFamily="34" charset="0"/>
            </a:endParaRPr>
          </a:p>
          <a:p>
            <a:pPr marL="0" indent="0">
              <a:buNone/>
            </a:pPr>
            <a:r>
              <a:rPr lang="es-PE" b="1" dirty="0"/>
              <a:t> </a:t>
            </a:r>
            <a:endParaRPr lang="es-PE" dirty="0"/>
          </a:p>
          <a:p>
            <a:r>
              <a:rPr lang="es-PE" b="1" dirty="0"/>
              <a:t>Sólo podrán intervenir en procesos no contenciosos, </a:t>
            </a:r>
            <a:r>
              <a:rPr lang="es-PE" b="1" dirty="0">
                <a:solidFill>
                  <a:srgbClr val="7030A0"/>
                </a:solidFill>
              </a:rPr>
              <a:t>los notarios que posean título de abogado. </a:t>
            </a:r>
            <a:endParaRPr lang="es-PE" dirty="0">
              <a:solidFill>
                <a:srgbClr val="7030A0"/>
              </a:solidFill>
            </a:endParaRPr>
          </a:p>
          <a:p>
            <a:pPr marL="0" indent="0">
              <a:buNone/>
            </a:pPr>
            <a:r>
              <a:rPr lang="es-PE" b="1" dirty="0"/>
              <a:t> </a:t>
            </a:r>
            <a:endParaRPr lang="es-PE" dirty="0"/>
          </a:p>
          <a:p>
            <a:pPr marL="0" indent="0">
              <a:buNone/>
            </a:pPr>
            <a:r>
              <a:rPr lang="es-PE" b="1" dirty="0"/>
              <a:t>	</a:t>
            </a:r>
            <a:endParaRPr lang="es-PE" dirty="0"/>
          </a:p>
        </p:txBody>
      </p:sp>
      <p:sp>
        <p:nvSpPr>
          <p:cNvPr id="7" name="Marcador de texto 6">
            <a:extLst>
              <a:ext uri="{FF2B5EF4-FFF2-40B4-BE49-F238E27FC236}">
                <a16:creationId xmlns:a16="http://schemas.microsoft.com/office/drawing/2014/main" id="{AD07694A-B975-4BA7-B2A6-42158D1DD6E4}"/>
              </a:ext>
            </a:extLst>
          </p:cNvPr>
          <p:cNvSpPr>
            <a:spLocks noGrp="1"/>
          </p:cNvSpPr>
          <p:nvPr>
            <p:ph type="body" sz="quarter" idx="3"/>
          </p:nvPr>
        </p:nvSpPr>
        <p:spPr>
          <a:xfrm>
            <a:off x="6180670" y="1258957"/>
            <a:ext cx="4718304" cy="768626"/>
          </a:xfrm>
        </p:spPr>
        <p:txBody>
          <a:bodyPr/>
          <a:lstStyle/>
          <a:p>
            <a:pPr algn="ctr"/>
            <a:r>
              <a:rPr lang="es-PE" b="1" dirty="0">
                <a:solidFill>
                  <a:srgbClr val="7030A0"/>
                </a:solidFill>
              </a:rPr>
              <a:t>Artículo 4.- Responsabilidad de los Notarios.- </a:t>
            </a:r>
            <a:endParaRPr lang="es-PE" dirty="0">
              <a:solidFill>
                <a:srgbClr val="7030A0"/>
              </a:solidFill>
            </a:endParaRPr>
          </a:p>
        </p:txBody>
      </p:sp>
      <p:sp>
        <p:nvSpPr>
          <p:cNvPr id="8" name="Marcador de contenido 7">
            <a:extLst>
              <a:ext uri="{FF2B5EF4-FFF2-40B4-BE49-F238E27FC236}">
                <a16:creationId xmlns:a16="http://schemas.microsoft.com/office/drawing/2014/main" id="{0D43F46C-16DC-4DC5-941C-F705A1F9942E}"/>
              </a:ext>
            </a:extLst>
          </p:cNvPr>
          <p:cNvSpPr>
            <a:spLocks noGrp="1"/>
          </p:cNvSpPr>
          <p:nvPr>
            <p:ph sz="quarter" idx="4"/>
          </p:nvPr>
        </p:nvSpPr>
        <p:spPr>
          <a:xfrm>
            <a:off x="6180670" y="2199862"/>
            <a:ext cx="4718304" cy="3676006"/>
          </a:xfrm>
        </p:spPr>
        <p:txBody>
          <a:bodyPr>
            <a:normAutofit fontScale="85000" lnSpcReduction="20000"/>
          </a:bodyPr>
          <a:lstStyle/>
          <a:p>
            <a:r>
              <a:rPr lang="es-PE" b="1" dirty="0"/>
              <a:t>El notario en el ejercicio de la función </a:t>
            </a:r>
            <a:r>
              <a:rPr lang="es-PE" b="1" dirty="0">
                <a:solidFill>
                  <a:srgbClr val="7030A0"/>
                </a:solidFill>
                <a:latin typeface="Arial Rounded MT Bold" panose="020F0704030504030204" pitchFamily="34" charset="0"/>
              </a:rPr>
              <a:t>debe abstenerse de autorizar instrumentos públicos contrarios a normas de orden público. </a:t>
            </a:r>
            <a:endParaRPr lang="es-PE" dirty="0">
              <a:solidFill>
                <a:srgbClr val="7030A0"/>
              </a:solidFill>
              <a:latin typeface="Arial Rounded MT Bold" panose="020F0704030504030204" pitchFamily="34" charset="0"/>
            </a:endParaRPr>
          </a:p>
          <a:p>
            <a:endParaRPr lang="es-PE" dirty="0"/>
          </a:p>
          <a:p>
            <a:r>
              <a:rPr lang="es-PE" b="1" dirty="0"/>
              <a:t>	En caso de incumplimiento, asume las responsabilidades que determinan los </a:t>
            </a:r>
            <a:r>
              <a:rPr lang="es-PE" b="1" dirty="0">
                <a:solidFill>
                  <a:srgbClr val="7030A0"/>
                </a:solidFill>
              </a:rPr>
              <a:t>Artículos 144 y 145 de la Ley del Notariado. </a:t>
            </a:r>
          </a:p>
          <a:p>
            <a:endParaRPr lang="es-PE" dirty="0"/>
          </a:p>
        </p:txBody>
      </p:sp>
    </p:spTree>
    <p:extLst>
      <p:ext uri="{BB962C8B-B14F-4D97-AF65-F5344CB8AC3E}">
        <p14:creationId xmlns:p14="http://schemas.microsoft.com/office/powerpoint/2010/main" val="2752530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A47F80E-07B0-4422-A7D8-1AA9E7F6514C}"/>
              </a:ext>
            </a:extLst>
          </p:cNvPr>
          <p:cNvSpPr>
            <a:spLocks noGrp="1"/>
          </p:cNvSpPr>
          <p:nvPr>
            <p:ph idx="1"/>
          </p:nvPr>
        </p:nvSpPr>
        <p:spPr>
          <a:xfrm>
            <a:off x="1295401" y="1245704"/>
            <a:ext cx="9601196" cy="4630164"/>
          </a:xfrm>
        </p:spPr>
        <p:txBody>
          <a:bodyPr>
            <a:normAutofit fontScale="92500" lnSpcReduction="10000"/>
          </a:bodyPr>
          <a:lstStyle/>
          <a:p>
            <a:r>
              <a:rPr lang="es-PE" b="1" dirty="0"/>
              <a:t>Artículo 144</a:t>
            </a:r>
            <a:r>
              <a:rPr lang="es-PE" dirty="0"/>
              <a:t>.- 	El notario tiene </a:t>
            </a:r>
            <a:r>
              <a:rPr lang="es-PE" b="1" dirty="0"/>
              <a:t>responsabilidad administrativa disciplinaria </a:t>
            </a:r>
            <a:r>
              <a:rPr lang="es-PE" dirty="0"/>
              <a:t>por el </a:t>
            </a:r>
            <a:r>
              <a:rPr lang="es-PE" dirty="0">
                <a:solidFill>
                  <a:srgbClr val="7030A0"/>
                </a:solidFill>
              </a:rPr>
              <a:t>incumplimiento</a:t>
            </a:r>
            <a:r>
              <a:rPr lang="es-PE" dirty="0"/>
              <a:t> de la ley del notariado, normas conexas y reglamentarias, estatuto y decisiones dictadas por el Consejo del Notariado y colegio de notarios respectivo.</a:t>
            </a:r>
          </a:p>
          <a:p>
            <a:r>
              <a:rPr lang="es-PE" dirty="0"/>
              <a:t> </a:t>
            </a:r>
          </a:p>
          <a:p>
            <a:r>
              <a:rPr lang="es-PE" dirty="0"/>
              <a:t>	</a:t>
            </a:r>
            <a:r>
              <a:rPr lang="es-PE" b="1" dirty="0"/>
              <a:t>Artículo 145.-	</a:t>
            </a:r>
            <a:r>
              <a:rPr lang="es-PE" dirty="0"/>
              <a:t>El notario es responsable, </a:t>
            </a:r>
            <a:r>
              <a:rPr lang="es-PE" b="1" dirty="0"/>
              <a:t>civil y penalmente, </a:t>
            </a:r>
            <a:r>
              <a:rPr lang="es-PE" dirty="0"/>
              <a:t>de los daños y perjuicios que, por dolo o culpa, ocasione a las partes o terceros en el ejercicio de la función.</a:t>
            </a:r>
          </a:p>
          <a:p>
            <a:r>
              <a:rPr lang="es-PE" dirty="0"/>
              <a:t> </a:t>
            </a:r>
          </a:p>
          <a:p>
            <a:r>
              <a:rPr lang="es-PE" dirty="0"/>
              <a:t>	Artículo 146.-	Las </a:t>
            </a:r>
            <a:r>
              <a:rPr lang="es-PE" b="1" dirty="0"/>
              <a:t>consecuencias civiles, administrativas o penales </a:t>
            </a:r>
            <a:r>
              <a:rPr lang="es-PE" dirty="0"/>
              <a:t>de la responsabilidad del notario </a:t>
            </a:r>
            <a:r>
              <a:rPr lang="es-PE" b="1" dirty="0"/>
              <a:t>son independientes </a:t>
            </a:r>
            <a:r>
              <a:rPr lang="es-PE" dirty="0"/>
              <a:t>y se exigen de acuerdo a lo previsto en su respectiva legislación.</a:t>
            </a:r>
          </a:p>
          <a:p>
            <a:endParaRPr lang="es-PE" dirty="0"/>
          </a:p>
        </p:txBody>
      </p:sp>
    </p:spTree>
    <p:extLst>
      <p:ext uri="{BB962C8B-B14F-4D97-AF65-F5344CB8AC3E}">
        <p14:creationId xmlns:p14="http://schemas.microsoft.com/office/powerpoint/2010/main" val="593443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64928-63A0-45E6-95F8-C4EDE8342717}"/>
              </a:ext>
            </a:extLst>
          </p:cNvPr>
          <p:cNvSpPr>
            <a:spLocks noGrp="1"/>
          </p:cNvSpPr>
          <p:nvPr>
            <p:ph type="title"/>
          </p:nvPr>
        </p:nvSpPr>
        <p:spPr/>
        <p:txBody>
          <a:bodyPr/>
          <a:lstStyle/>
          <a:p>
            <a:r>
              <a:rPr lang="es-PE" b="1" dirty="0"/>
              <a:t>Artículo 6.- Consentimiento Unánime</a:t>
            </a:r>
            <a:endParaRPr lang="es-PE" dirty="0"/>
          </a:p>
        </p:txBody>
      </p:sp>
      <p:sp>
        <p:nvSpPr>
          <p:cNvPr id="3" name="Marcador de contenido 2">
            <a:extLst>
              <a:ext uri="{FF2B5EF4-FFF2-40B4-BE49-F238E27FC236}">
                <a16:creationId xmlns:a16="http://schemas.microsoft.com/office/drawing/2014/main" id="{1A186449-3AFE-4043-96DE-3A24E146DA02}"/>
              </a:ext>
            </a:extLst>
          </p:cNvPr>
          <p:cNvSpPr>
            <a:spLocks noGrp="1"/>
          </p:cNvSpPr>
          <p:nvPr>
            <p:ph idx="1"/>
          </p:nvPr>
        </p:nvSpPr>
        <p:spPr/>
        <p:txBody>
          <a:bodyPr/>
          <a:lstStyle/>
          <a:p>
            <a:pPr algn="ctr"/>
            <a:r>
              <a:rPr lang="es-PE" sz="2800" b="1" dirty="0">
                <a:latin typeface="Arial Rounded MT Bold" panose="020F0704030504030204" pitchFamily="34" charset="0"/>
              </a:rPr>
              <a:t>Es requisito indispensable el consentimiento unánime de los interesados. Si alguno de ellos, en cualquier momento de la tramitación manifiesta </a:t>
            </a:r>
            <a:r>
              <a:rPr lang="es-PE" sz="2800" b="1" u="sng" dirty="0">
                <a:solidFill>
                  <a:srgbClr val="7030A0"/>
                </a:solidFill>
                <a:latin typeface="Arial Rounded MT Bold" panose="020F0704030504030204" pitchFamily="34" charset="0"/>
              </a:rPr>
              <a:t>oposición</a:t>
            </a:r>
            <a:r>
              <a:rPr lang="es-PE" sz="2800" b="1" dirty="0">
                <a:latin typeface="Arial Rounded MT Bold" panose="020F0704030504030204" pitchFamily="34" charset="0"/>
              </a:rPr>
              <a:t>, </a:t>
            </a:r>
            <a:r>
              <a:rPr lang="es-PE" sz="2800" b="1" u="sng" dirty="0">
                <a:latin typeface="Arial Rounded MT Bold" panose="020F0704030504030204" pitchFamily="34" charset="0"/>
              </a:rPr>
              <a:t>el notario </a:t>
            </a:r>
            <a:r>
              <a:rPr lang="es-PE" sz="2800" b="1" u="sng" dirty="0">
                <a:solidFill>
                  <a:srgbClr val="002060"/>
                </a:solidFill>
                <a:latin typeface="Arial Rounded MT Bold" panose="020F0704030504030204" pitchFamily="34" charset="0"/>
              </a:rPr>
              <a:t>debe suspender inmediatamente su actuación y remitir lo actuado al juez correspondiente, bajo responsabilidad</a:t>
            </a:r>
            <a:r>
              <a:rPr lang="es-PE" b="1" u="sng" dirty="0">
                <a:solidFill>
                  <a:srgbClr val="002060"/>
                </a:solidFill>
              </a:rPr>
              <a:t>.</a:t>
            </a:r>
            <a:endParaRPr lang="es-PE" u="sng" dirty="0">
              <a:solidFill>
                <a:srgbClr val="002060"/>
              </a:solidFill>
            </a:endParaRPr>
          </a:p>
        </p:txBody>
      </p:sp>
    </p:spTree>
    <p:extLst>
      <p:ext uri="{BB962C8B-B14F-4D97-AF65-F5344CB8AC3E}">
        <p14:creationId xmlns:p14="http://schemas.microsoft.com/office/powerpoint/2010/main" val="3266732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17309-A133-4229-94BE-3A96ADD7B15B}"/>
              </a:ext>
            </a:extLst>
          </p:cNvPr>
          <p:cNvSpPr>
            <a:spLocks noGrp="1"/>
          </p:cNvSpPr>
          <p:nvPr>
            <p:ph type="title"/>
          </p:nvPr>
        </p:nvSpPr>
        <p:spPr/>
        <p:txBody>
          <a:bodyPr>
            <a:normAutofit fontScale="90000"/>
          </a:bodyPr>
          <a:lstStyle/>
          <a:p>
            <a:r>
              <a:rPr lang="es-PE" b="1" dirty="0"/>
              <a:t>Artículo 7.- Colaboración de las autoridades.- </a:t>
            </a:r>
            <a:endParaRPr lang="es-PE" dirty="0"/>
          </a:p>
        </p:txBody>
      </p:sp>
      <p:sp>
        <p:nvSpPr>
          <p:cNvPr id="3" name="Marcador de contenido 2">
            <a:extLst>
              <a:ext uri="{FF2B5EF4-FFF2-40B4-BE49-F238E27FC236}">
                <a16:creationId xmlns:a16="http://schemas.microsoft.com/office/drawing/2014/main" id="{B0804F42-7167-4AC8-B09F-7B7374CD551B}"/>
              </a:ext>
            </a:extLst>
          </p:cNvPr>
          <p:cNvSpPr>
            <a:spLocks noGrp="1"/>
          </p:cNvSpPr>
          <p:nvPr>
            <p:ph idx="1"/>
          </p:nvPr>
        </p:nvSpPr>
        <p:spPr/>
        <p:txBody>
          <a:bodyPr/>
          <a:lstStyle/>
          <a:p>
            <a:pPr algn="ctr"/>
            <a:r>
              <a:rPr lang="es-PE" b="1" dirty="0"/>
              <a:t>Los notarios de oficio, </a:t>
            </a:r>
            <a:r>
              <a:rPr lang="es-PE" b="1" dirty="0">
                <a:solidFill>
                  <a:srgbClr val="7030A0"/>
                </a:solidFill>
              </a:rPr>
              <a:t>pueden</a:t>
            </a:r>
            <a:r>
              <a:rPr lang="es-PE" b="1" dirty="0"/>
              <a:t> requerir de las autoridades la colaboración </a:t>
            </a:r>
            <a:r>
              <a:rPr lang="es-PE" b="1" dirty="0">
                <a:solidFill>
                  <a:srgbClr val="7030A0"/>
                </a:solidFill>
              </a:rPr>
              <a:t>para obtener los datos e informes que le sean indispensables para la tramitación </a:t>
            </a:r>
            <a:r>
              <a:rPr lang="es-PE" b="1" dirty="0"/>
              <a:t>de los procesos no contenciosos. El funcionario está obligado a remitir la información solicitada, bajo responsabilidad.</a:t>
            </a:r>
            <a:endParaRPr lang="es-PE" dirty="0"/>
          </a:p>
        </p:txBody>
      </p:sp>
    </p:spTree>
    <p:extLst>
      <p:ext uri="{BB962C8B-B14F-4D97-AF65-F5344CB8AC3E}">
        <p14:creationId xmlns:p14="http://schemas.microsoft.com/office/powerpoint/2010/main" val="389507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75FB9-F8CA-4A8D-8FBA-82E560C1B4D0}"/>
              </a:ext>
            </a:extLst>
          </p:cNvPr>
          <p:cNvSpPr>
            <a:spLocks noGrp="1"/>
          </p:cNvSpPr>
          <p:nvPr>
            <p:ph type="title"/>
          </p:nvPr>
        </p:nvSpPr>
        <p:spPr/>
        <p:txBody>
          <a:bodyPr>
            <a:normAutofit fontScale="90000"/>
          </a:bodyPr>
          <a:lstStyle/>
          <a:p>
            <a:r>
              <a:rPr lang="es-PE" b="1" dirty="0"/>
              <a:t>Artículo 12.- Validez del documento notarial</a:t>
            </a:r>
            <a:endParaRPr lang="es-PE" dirty="0"/>
          </a:p>
        </p:txBody>
      </p:sp>
      <p:sp>
        <p:nvSpPr>
          <p:cNvPr id="3" name="Marcador de contenido 2">
            <a:extLst>
              <a:ext uri="{FF2B5EF4-FFF2-40B4-BE49-F238E27FC236}">
                <a16:creationId xmlns:a16="http://schemas.microsoft.com/office/drawing/2014/main" id="{34587DAC-31E6-47D7-9F4A-ACFBBF1DC77B}"/>
              </a:ext>
            </a:extLst>
          </p:cNvPr>
          <p:cNvSpPr>
            <a:spLocks noGrp="1"/>
          </p:cNvSpPr>
          <p:nvPr>
            <p:ph idx="1"/>
          </p:nvPr>
        </p:nvSpPr>
        <p:spPr/>
        <p:txBody>
          <a:bodyPr>
            <a:normAutofit/>
          </a:bodyPr>
          <a:lstStyle/>
          <a:p>
            <a:r>
              <a:rPr lang="es-PE" sz="4000" b="1" dirty="0"/>
              <a:t>El documento notarial es auténtico y produce todos sus efectos, mientras no se rectifique o se declare judicialmente su invalidez. </a:t>
            </a:r>
            <a:endParaRPr lang="es-PE" sz="4000" dirty="0"/>
          </a:p>
        </p:txBody>
      </p:sp>
    </p:spTree>
    <p:extLst>
      <p:ext uri="{BB962C8B-B14F-4D97-AF65-F5344CB8AC3E}">
        <p14:creationId xmlns:p14="http://schemas.microsoft.com/office/powerpoint/2010/main" val="1503840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15F3E-D6F6-4FBE-889C-1B78628602E7}"/>
              </a:ext>
            </a:extLst>
          </p:cNvPr>
          <p:cNvSpPr>
            <a:spLocks noGrp="1"/>
          </p:cNvSpPr>
          <p:nvPr>
            <p:ph type="title"/>
          </p:nvPr>
        </p:nvSpPr>
        <p:spPr>
          <a:xfrm>
            <a:off x="1295402" y="982132"/>
            <a:ext cx="9601196" cy="541867"/>
          </a:xfrm>
        </p:spPr>
        <p:txBody>
          <a:bodyPr>
            <a:normAutofit fontScale="90000"/>
          </a:bodyPr>
          <a:lstStyle/>
          <a:p>
            <a:r>
              <a:rPr lang="es-PE" b="1" dirty="0"/>
              <a:t>Decreto Legislativo N° 1049 (2008)</a:t>
            </a:r>
          </a:p>
        </p:txBody>
      </p:sp>
      <p:sp>
        <p:nvSpPr>
          <p:cNvPr id="3" name="Marcador de contenido 2">
            <a:extLst>
              <a:ext uri="{FF2B5EF4-FFF2-40B4-BE49-F238E27FC236}">
                <a16:creationId xmlns:a16="http://schemas.microsoft.com/office/drawing/2014/main" id="{48E01CB2-5E23-45F0-A298-8FCB1C78F51A}"/>
              </a:ext>
            </a:extLst>
          </p:cNvPr>
          <p:cNvSpPr>
            <a:spLocks noGrp="1"/>
          </p:cNvSpPr>
          <p:nvPr>
            <p:ph idx="1"/>
          </p:nvPr>
        </p:nvSpPr>
        <p:spPr>
          <a:xfrm>
            <a:off x="1295401" y="1523999"/>
            <a:ext cx="9601196" cy="4351869"/>
          </a:xfrm>
        </p:spPr>
        <p:txBody>
          <a:bodyPr>
            <a:normAutofit lnSpcReduction="10000"/>
          </a:bodyPr>
          <a:lstStyle/>
          <a:p>
            <a:r>
              <a:rPr lang="es-PE" dirty="0"/>
              <a:t>Artículo 123.- Son nulos los instrumentos públicos notariales cuando se infrinjan las disposiciones de orden público sobre la materia, contenidas en la presente ley.</a:t>
            </a:r>
          </a:p>
          <a:p>
            <a:r>
              <a:rPr lang="es-PE" dirty="0"/>
              <a:t>“Artículo 123-A.- Nulidad de escrituras públicas y certificaciones de firmas</a:t>
            </a:r>
          </a:p>
          <a:p>
            <a:r>
              <a:rPr lang="es-PE" dirty="0"/>
              <a:t>	Son nulas de pleno derecho las escrituras públicas de actos de disposición o de constitución de gravamen, realizados por personas naturales sobre predios ubicados fuera del ámbito territorial del notario. Asimismo, la nulidad alcanza a las certificaciones de firmas realizadas por el notario, en virtud de una norma especial en los formularios o documentos privados; sin perjuicio de que de oficio se instaure al notario el proceso disciplinario establecido en el Título IV de la presente ley.</a:t>
            </a:r>
          </a:p>
          <a:p>
            <a:endParaRPr lang="es-PE" dirty="0"/>
          </a:p>
          <a:p>
            <a:endParaRPr lang="es-PE" dirty="0"/>
          </a:p>
        </p:txBody>
      </p:sp>
    </p:spTree>
    <p:extLst>
      <p:ext uri="{BB962C8B-B14F-4D97-AF65-F5344CB8AC3E}">
        <p14:creationId xmlns:p14="http://schemas.microsoft.com/office/powerpoint/2010/main" val="408597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64C42-22AE-4FA6-9416-0A0715B063C9}"/>
              </a:ext>
            </a:extLst>
          </p:cNvPr>
          <p:cNvSpPr>
            <a:spLocks noGrp="1"/>
          </p:cNvSpPr>
          <p:nvPr>
            <p:ph type="title"/>
          </p:nvPr>
        </p:nvSpPr>
        <p:spPr/>
        <p:txBody>
          <a:bodyPr/>
          <a:lstStyle/>
          <a:p>
            <a:r>
              <a:rPr lang="es-PE" dirty="0"/>
              <a:t>…..</a:t>
            </a:r>
          </a:p>
        </p:txBody>
      </p:sp>
      <p:sp>
        <p:nvSpPr>
          <p:cNvPr id="3" name="Marcador de contenido 2">
            <a:extLst>
              <a:ext uri="{FF2B5EF4-FFF2-40B4-BE49-F238E27FC236}">
                <a16:creationId xmlns:a16="http://schemas.microsoft.com/office/drawing/2014/main" id="{803A8A65-99C2-4368-B0F9-E751549C4B95}"/>
              </a:ext>
            </a:extLst>
          </p:cNvPr>
          <p:cNvSpPr>
            <a:spLocks noGrp="1"/>
          </p:cNvSpPr>
          <p:nvPr>
            <p:ph idx="1"/>
          </p:nvPr>
        </p:nvSpPr>
        <p:spPr/>
        <p:txBody>
          <a:bodyPr>
            <a:normAutofit lnSpcReduction="10000"/>
          </a:bodyPr>
          <a:lstStyle/>
          <a:p>
            <a:pPr marL="0" indent="0">
              <a:buNone/>
            </a:pPr>
            <a:r>
              <a:rPr lang="es-PE" dirty="0"/>
              <a:t>La presente disposición no se aplica al </a:t>
            </a:r>
            <a:r>
              <a:rPr lang="es-PE" b="1" dirty="0"/>
              <a:t>cónsul cuando realiza funciones notariales.</a:t>
            </a:r>
          </a:p>
          <a:p>
            <a:pPr marL="0" indent="0">
              <a:buNone/>
            </a:pPr>
            <a:r>
              <a:rPr lang="es-PE" dirty="0"/>
              <a:t>Asimismo, la restricción no alcanza a los servicios notariales que utilizan el sistema de identificación de comparación biométrica de las huellas dactilares que brinda el Registro Nacional de Identificación y Estado Civil, RENIEC. En caso de extranjeros identificados con carné de extranjería, las transacciones o actuaciones pueden realizarse ante notario de cualquier circunscripción que cuente con acceso a la base de datos de la Superintendencia Nacional de Migraciones.</a:t>
            </a:r>
          </a:p>
          <a:p>
            <a:endParaRPr lang="es-PE" dirty="0"/>
          </a:p>
        </p:txBody>
      </p:sp>
    </p:spTree>
    <p:extLst>
      <p:ext uri="{BB962C8B-B14F-4D97-AF65-F5344CB8AC3E}">
        <p14:creationId xmlns:p14="http://schemas.microsoft.com/office/powerpoint/2010/main" val="101996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6F641-2A52-4BE5-AA3D-3124AA413FC5}"/>
              </a:ext>
            </a:extLst>
          </p:cNvPr>
          <p:cNvSpPr>
            <a:spLocks noGrp="1"/>
          </p:cNvSpPr>
          <p:nvPr>
            <p:ph type="title"/>
          </p:nvPr>
        </p:nvSpPr>
        <p:spPr/>
        <p:txBody>
          <a:bodyPr>
            <a:normAutofit fontScale="90000"/>
          </a:bodyPr>
          <a:lstStyle/>
          <a:p>
            <a:br>
              <a:rPr lang="es-PE" dirty="0"/>
            </a:br>
            <a:r>
              <a:rPr lang="es-PE" dirty="0"/>
              <a:t>Artículo 123-B.- Excepciones a la nulidad prevista en el artículo 123-A</a:t>
            </a:r>
            <a:br>
              <a:rPr lang="es-PE" dirty="0"/>
            </a:br>
            <a:endParaRPr lang="es-PE" dirty="0"/>
          </a:p>
        </p:txBody>
      </p:sp>
      <p:sp>
        <p:nvSpPr>
          <p:cNvPr id="3" name="Marcador de contenido 2">
            <a:extLst>
              <a:ext uri="{FF2B5EF4-FFF2-40B4-BE49-F238E27FC236}">
                <a16:creationId xmlns:a16="http://schemas.microsoft.com/office/drawing/2014/main" id="{5373E90B-35E5-4D4F-A9C5-83DA8C7B9DEC}"/>
              </a:ext>
            </a:extLst>
          </p:cNvPr>
          <p:cNvSpPr>
            <a:spLocks noGrp="1"/>
          </p:cNvSpPr>
          <p:nvPr>
            <p:ph idx="1"/>
          </p:nvPr>
        </p:nvSpPr>
        <p:spPr/>
        <p:txBody>
          <a:bodyPr>
            <a:normAutofit fontScale="92500" lnSpcReduction="10000"/>
          </a:bodyPr>
          <a:lstStyle/>
          <a:p>
            <a:pPr marL="0" indent="0">
              <a:buNone/>
            </a:pPr>
            <a:r>
              <a:rPr lang="es-PE" dirty="0"/>
              <a:t>No están sujetos a la nulidad prevista en el artículo 123-A, los siguientes supuestos:</a:t>
            </a:r>
          </a:p>
          <a:p>
            <a:pPr marL="0" indent="0">
              <a:buNone/>
            </a:pPr>
            <a:r>
              <a:rPr lang="es-PE" dirty="0"/>
              <a:t> </a:t>
            </a:r>
          </a:p>
          <a:p>
            <a:pPr marL="0" indent="0">
              <a:buNone/>
            </a:pPr>
            <a:r>
              <a:rPr lang="es-PE" dirty="0"/>
              <a:t>a) Actos de disposición o de constitución de gravamen </a:t>
            </a:r>
            <a:r>
              <a:rPr lang="es-PE" b="1" i="1" dirty="0"/>
              <a:t>mortis causa</a:t>
            </a:r>
            <a:r>
              <a:rPr lang="es-PE" dirty="0"/>
              <a:t>.</a:t>
            </a:r>
          </a:p>
          <a:p>
            <a:pPr marL="0" indent="0">
              <a:buNone/>
            </a:pPr>
            <a:r>
              <a:rPr lang="es-PE" dirty="0"/>
              <a:t>b) Actos de disposición o de constitución de gravamen que </a:t>
            </a:r>
            <a:r>
              <a:rPr lang="es-PE" b="1" dirty="0"/>
              <a:t>comprenda predios ubicados en diferentes provincias o un predio ubicado en más de una</a:t>
            </a:r>
            <a:r>
              <a:rPr lang="es-PE" dirty="0"/>
              <a:t>, siempre que el oficio notarial se ubique en alguna de dichas provincias.</a:t>
            </a:r>
          </a:p>
          <a:p>
            <a:pPr marL="0" indent="0">
              <a:buNone/>
            </a:pPr>
            <a:r>
              <a:rPr lang="es-PE" dirty="0"/>
              <a:t>c) </a:t>
            </a:r>
            <a:r>
              <a:rPr lang="es-PE" b="1" dirty="0"/>
              <a:t>Fideicomiso</a:t>
            </a:r>
            <a:r>
              <a:rPr lang="es-PE" dirty="0"/>
              <a:t>.</a:t>
            </a:r>
          </a:p>
          <a:p>
            <a:pPr marL="0" indent="0">
              <a:buNone/>
            </a:pPr>
            <a:r>
              <a:rPr lang="es-PE" dirty="0"/>
              <a:t>d) </a:t>
            </a:r>
            <a:r>
              <a:rPr lang="es-PE" b="1" dirty="0"/>
              <a:t>Arrendamiento Financiero o similar con opción de compra</a:t>
            </a:r>
          </a:p>
        </p:txBody>
      </p:sp>
    </p:spTree>
    <p:extLst>
      <p:ext uri="{BB962C8B-B14F-4D97-AF65-F5344CB8AC3E}">
        <p14:creationId xmlns:p14="http://schemas.microsoft.com/office/powerpoint/2010/main" val="759911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4187C-6441-4B6A-9CA6-C175E3181CB1}"/>
              </a:ext>
            </a:extLst>
          </p:cNvPr>
          <p:cNvSpPr>
            <a:spLocks noGrp="1"/>
          </p:cNvSpPr>
          <p:nvPr>
            <p:ph type="title"/>
          </p:nvPr>
        </p:nvSpPr>
        <p:spPr>
          <a:xfrm>
            <a:off x="1295402" y="982133"/>
            <a:ext cx="9601196" cy="528616"/>
          </a:xfrm>
        </p:spPr>
        <p:txBody>
          <a:bodyPr>
            <a:normAutofit fontScale="90000"/>
          </a:bodyPr>
          <a:lstStyle/>
          <a:p>
            <a:r>
              <a:rPr lang="es-PE" dirty="0"/>
              <a:t>sigue</a:t>
            </a:r>
          </a:p>
        </p:txBody>
      </p:sp>
      <p:sp>
        <p:nvSpPr>
          <p:cNvPr id="3" name="Marcador de contenido 2">
            <a:extLst>
              <a:ext uri="{FF2B5EF4-FFF2-40B4-BE49-F238E27FC236}">
                <a16:creationId xmlns:a16="http://schemas.microsoft.com/office/drawing/2014/main" id="{274864BC-FD2F-4D4B-8A0A-C11A8D1EC3BA}"/>
              </a:ext>
            </a:extLst>
          </p:cNvPr>
          <p:cNvSpPr>
            <a:spLocks noGrp="1"/>
          </p:cNvSpPr>
          <p:nvPr>
            <p:ph idx="1"/>
          </p:nvPr>
        </p:nvSpPr>
        <p:spPr>
          <a:xfrm>
            <a:off x="1295401" y="1736035"/>
            <a:ext cx="9601196" cy="4139833"/>
          </a:xfrm>
        </p:spPr>
        <p:txBody>
          <a:bodyPr>
            <a:normAutofit/>
          </a:bodyPr>
          <a:lstStyle/>
          <a:p>
            <a:r>
              <a:rPr lang="es-PE" dirty="0"/>
              <a:t>Artículo 124.-La nulidad podrá ser declarada </a:t>
            </a:r>
            <a:r>
              <a:rPr lang="es-PE" b="1" dirty="0"/>
              <a:t>sólo por el Poder Judicial, </a:t>
            </a:r>
            <a:r>
              <a:rPr lang="es-PE" dirty="0"/>
              <a:t>con citación de los interesados, mediante sentencia firme.</a:t>
            </a:r>
          </a:p>
          <a:p>
            <a:r>
              <a:rPr lang="es-PE" dirty="0"/>
              <a:t> </a:t>
            </a:r>
          </a:p>
          <a:p>
            <a:r>
              <a:rPr lang="es-PE" dirty="0"/>
              <a:t>	Artículo 125.- 	No cabe declarar la nulidad, cuando el instrumento público notarial adolece de un defecto que </a:t>
            </a:r>
            <a:r>
              <a:rPr lang="es-PE" b="1" dirty="0"/>
              <a:t>no afecta su eficacia documental</a:t>
            </a:r>
            <a:r>
              <a:rPr lang="es-PE" dirty="0"/>
              <a:t>.</a:t>
            </a:r>
          </a:p>
          <a:p>
            <a:r>
              <a:rPr lang="es-PE" dirty="0"/>
              <a:t> </a:t>
            </a:r>
          </a:p>
          <a:p>
            <a:r>
              <a:rPr lang="es-PE" dirty="0"/>
              <a:t>	Artículo 126.- 	En todo caso, </a:t>
            </a:r>
            <a:r>
              <a:rPr lang="es-PE" b="1" dirty="0"/>
              <a:t>para declarar la nulidad de un instrumento público notarial, se aplicarán las disposiciones del </a:t>
            </a:r>
            <a:r>
              <a:rPr lang="es-PE" b="1" u="sng" dirty="0"/>
              <a:t>derecho común.</a:t>
            </a:r>
          </a:p>
          <a:p>
            <a:endParaRPr lang="es-PE" dirty="0"/>
          </a:p>
        </p:txBody>
      </p:sp>
    </p:spTree>
    <p:extLst>
      <p:ext uri="{BB962C8B-B14F-4D97-AF65-F5344CB8AC3E}">
        <p14:creationId xmlns:p14="http://schemas.microsoft.com/office/powerpoint/2010/main" val="2944527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A6603-0091-49E8-8E19-C70DE7E11495}"/>
              </a:ext>
            </a:extLst>
          </p:cNvPr>
          <p:cNvSpPr>
            <a:spLocks noGrp="1"/>
          </p:cNvSpPr>
          <p:nvPr>
            <p:ph type="title"/>
          </p:nvPr>
        </p:nvSpPr>
        <p:spPr/>
        <p:txBody>
          <a:bodyPr/>
          <a:lstStyle/>
          <a:p>
            <a:r>
              <a:rPr lang="es-PE" dirty="0"/>
              <a:t>26662</a:t>
            </a:r>
          </a:p>
        </p:txBody>
      </p:sp>
      <p:sp>
        <p:nvSpPr>
          <p:cNvPr id="4" name="Marcador de texto 3">
            <a:extLst>
              <a:ext uri="{FF2B5EF4-FFF2-40B4-BE49-F238E27FC236}">
                <a16:creationId xmlns:a16="http://schemas.microsoft.com/office/drawing/2014/main" id="{BBE5A6A3-6851-4EDC-AF60-8CF4D42B199F}"/>
              </a:ext>
            </a:extLst>
          </p:cNvPr>
          <p:cNvSpPr>
            <a:spLocks noGrp="1"/>
          </p:cNvSpPr>
          <p:nvPr>
            <p:ph type="body" idx="1"/>
          </p:nvPr>
        </p:nvSpPr>
        <p:spPr/>
        <p:txBody>
          <a:bodyPr/>
          <a:lstStyle/>
          <a:p>
            <a:pPr algn="ctr"/>
            <a:r>
              <a:rPr lang="es-PE" dirty="0">
                <a:solidFill>
                  <a:srgbClr val="7030A0"/>
                </a:solidFill>
              </a:rPr>
              <a:t>Artículo 3</a:t>
            </a:r>
          </a:p>
        </p:txBody>
      </p:sp>
      <p:sp>
        <p:nvSpPr>
          <p:cNvPr id="5" name="Marcador de contenido 4">
            <a:extLst>
              <a:ext uri="{FF2B5EF4-FFF2-40B4-BE49-F238E27FC236}">
                <a16:creationId xmlns:a16="http://schemas.microsoft.com/office/drawing/2014/main" id="{6727CCB3-7CAA-40AC-8383-FC04498FCB7F}"/>
              </a:ext>
            </a:extLst>
          </p:cNvPr>
          <p:cNvSpPr>
            <a:spLocks noGrp="1"/>
          </p:cNvSpPr>
          <p:nvPr>
            <p:ph sz="half" idx="2"/>
          </p:nvPr>
        </p:nvSpPr>
        <p:spPr/>
        <p:txBody>
          <a:bodyPr/>
          <a:lstStyle/>
          <a:p>
            <a:r>
              <a:rPr lang="es-PE" b="1" dirty="0"/>
              <a:t>(…)Sólo podrán intervenir en procesos no contenciosos, los notarios que posean título de abogado. </a:t>
            </a:r>
            <a:endParaRPr lang="es-PE" dirty="0"/>
          </a:p>
          <a:p>
            <a:r>
              <a:rPr lang="es-PE" b="1" dirty="0"/>
              <a:t> </a:t>
            </a:r>
            <a:endParaRPr lang="es-PE" dirty="0"/>
          </a:p>
          <a:p>
            <a:endParaRPr lang="es-PE" dirty="0"/>
          </a:p>
        </p:txBody>
      </p:sp>
      <p:sp>
        <p:nvSpPr>
          <p:cNvPr id="6" name="Marcador de texto 5">
            <a:extLst>
              <a:ext uri="{FF2B5EF4-FFF2-40B4-BE49-F238E27FC236}">
                <a16:creationId xmlns:a16="http://schemas.microsoft.com/office/drawing/2014/main" id="{61EC3087-D517-4AE1-8AA6-B2A181FDCCE6}"/>
              </a:ext>
            </a:extLst>
          </p:cNvPr>
          <p:cNvSpPr>
            <a:spLocks noGrp="1"/>
          </p:cNvSpPr>
          <p:nvPr>
            <p:ph type="body" sz="quarter" idx="3"/>
          </p:nvPr>
        </p:nvSpPr>
        <p:spPr/>
        <p:txBody>
          <a:bodyPr/>
          <a:lstStyle/>
          <a:p>
            <a:pPr algn="ctr"/>
            <a:r>
              <a:rPr lang="es-PE" sz="2000" b="1" dirty="0">
                <a:solidFill>
                  <a:srgbClr val="7030A0"/>
                </a:solidFill>
              </a:rPr>
              <a:t>Artículo 14.- Intervención del abogado </a:t>
            </a:r>
            <a:endParaRPr lang="es-PE" sz="2000" dirty="0">
              <a:solidFill>
                <a:srgbClr val="7030A0"/>
              </a:solidFill>
            </a:endParaRPr>
          </a:p>
        </p:txBody>
      </p:sp>
      <p:sp>
        <p:nvSpPr>
          <p:cNvPr id="7" name="Marcador de contenido 6">
            <a:extLst>
              <a:ext uri="{FF2B5EF4-FFF2-40B4-BE49-F238E27FC236}">
                <a16:creationId xmlns:a16="http://schemas.microsoft.com/office/drawing/2014/main" id="{FBB59361-77E6-4D27-BEDF-F284E99B3802}"/>
              </a:ext>
            </a:extLst>
          </p:cNvPr>
          <p:cNvSpPr>
            <a:spLocks noGrp="1"/>
          </p:cNvSpPr>
          <p:nvPr>
            <p:ph sz="quarter" idx="4"/>
          </p:nvPr>
        </p:nvSpPr>
        <p:spPr/>
        <p:txBody>
          <a:bodyPr/>
          <a:lstStyle/>
          <a:p>
            <a:r>
              <a:rPr lang="es-PE" b="1" dirty="0"/>
              <a:t>Las solicitudes de inicio del trámite y los escritos que se presenten deben llevar firma de abogado. </a:t>
            </a:r>
            <a:endParaRPr lang="es-PE" dirty="0"/>
          </a:p>
        </p:txBody>
      </p:sp>
    </p:spTree>
    <p:extLst>
      <p:ext uri="{BB962C8B-B14F-4D97-AF65-F5344CB8AC3E}">
        <p14:creationId xmlns:p14="http://schemas.microsoft.com/office/powerpoint/2010/main" val="30908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12CBD-663D-4D15-9252-6320FCEDDB33}"/>
              </a:ext>
            </a:extLst>
          </p:cNvPr>
          <p:cNvSpPr>
            <a:spLocks noGrp="1"/>
          </p:cNvSpPr>
          <p:nvPr>
            <p:ph type="title"/>
          </p:nvPr>
        </p:nvSpPr>
        <p:spPr/>
        <p:txBody>
          <a:bodyPr/>
          <a:lstStyle/>
          <a:p>
            <a:r>
              <a:rPr lang="es-PE" dirty="0"/>
              <a:t>Artículo 2021.- </a:t>
            </a:r>
          </a:p>
        </p:txBody>
      </p:sp>
      <p:sp>
        <p:nvSpPr>
          <p:cNvPr id="3" name="Marcador de contenido 2">
            <a:extLst>
              <a:ext uri="{FF2B5EF4-FFF2-40B4-BE49-F238E27FC236}">
                <a16:creationId xmlns:a16="http://schemas.microsoft.com/office/drawing/2014/main" id="{E97FF3A4-BAC4-479E-8F9C-F7EA8307DA95}"/>
              </a:ext>
            </a:extLst>
          </p:cNvPr>
          <p:cNvSpPr>
            <a:spLocks noGrp="1"/>
          </p:cNvSpPr>
          <p:nvPr>
            <p:ph idx="1"/>
          </p:nvPr>
        </p:nvSpPr>
        <p:spPr/>
        <p:txBody>
          <a:bodyPr/>
          <a:lstStyle/>
          <a:p>
            <a:pPr algn="ctr"/>
            <a:r>
              <a:rPr lang="es-PE" sz="3600" dirty="0">
                <a:latin typeface="Arial Rounded MT Bold" panose="020F0704030504030204" pitchFamily="34" charset="0"/>
              </a:rPr>
              <a:t>Los actos o títulos referentes a la sola posesión, que aún no han cumplido con el plazo de prescripción adquisitiva, no son inscribibles.</a:t>
            </a:r>
          </a:p>
          <a:p>
            <a:endParaRPr lang="es-PE" dirty="0"/>
          </a:p>
        </p:txBody>
      </p:sp>
    </p:spTree>
    <p:extLst>
      <p:ext uri="{BB962C8B-B14F-4D97-AF65-F5344CB8AC3E}">
        <p14:creationId xmlns:p14="http://schemas.microsoft.com/office/powerpoint/2010/main" val="2046326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CED1E-395E-4677-9ABC-8868D584896C}"/>
              </a:ext>
            </a:extLst>
          </p:cNvPr>
          <p:cNvSpPr>
            <a:spLocks noGrp="1"/>
          </p:cNvSpPr>
          <p:nvPr>
            <p:ph type="title"/>
          </p:nvPr>
        </p:nvSpPr>
        <p:spPr/>
        <p:txBody>
          <a:bodyPr/>
          <a:lstStyle/>
          <a:p>
            <a:r>
              <a:rPr lang="es-PE" dirty="0"/>
              <a:t>Disposición Complementaria</a:t>
            </a:r>
          </a:p>
        </p:txBody>
      </p:sp>
      <p:sp>
        <p:nvSpPr>
          <p:cNvPr id="3" name="Marcador de contenido 2">
            <a:extLst>
              <a:ext uri="{FF2B5EF4-FFF2-40B4-BE49-F238E27FC236}">
                <a16:creationId xmlns:a16="http://schemas.microsoft.com/office/drawing/2014/main" id="{E158BC15-76F0-4952-BDA5-1F7485BAA9C7}"/>
              </a:ext>
            </a:extLst>
          </p:cNvPr>
          <p:cNvSpPr>
            <a:spLocks noGrp="1"/>
          </p:cNvSpPr>
          <p:nvPr>
            <p:ph idx="1"/>
          </p:nvPr>
        </p:nvSpPr>
        <p:spPr/>
        <p:txBody>
          <a:bodyPr/>
          <a:lstStyle/>
          <a:p>
            <a:r>
              <a:rPr lang="es-PE" b="1" dirty="0"/>
              <a:t>Tercera.- Honorarios Notariales.- </a:t>
            </a:r>
          </a:p>
          <a:p>
            <a:r>
              <a:rPr lang="es-PE" b="1" dirty="0"/>
              <a:t>Los honorarios profesionales que cobrarán los notarios por su intervención en los asuntos no contenciosos regulados por la presente ley, </a:t>
            </a:r>
            <a:r>
              <a:rPr lang="es-PE" b="1" dirty="0">
                <a:solidFill>
                  <a:srgbClr val="7030A0"/>
                </a:solidFill>
              </a:rPr>
              <a:t>se determinarán libremente por el mercado, de común acuerdo entre las partes. </a:t>
            </a:r>
            <a:endParaRPr lang="es-PE" dirty="0">
              <a:solidFill>
                <a:srgbClr val="7030A0"/>
              </a:solidFill>
            </a:endParaRPr>
          </a:p>
        </p:txBody>
      </p:sp>
    </p:spTree>
    <p:extLst>
      <p:ext uri="{BB962C8B-B14F-4D97-AF65-F5344CB8AC3E}">
        <p14:creationId xmlns:p14="http://schemas.microsoft.com/office/powerpoint/2010/main" val="4061935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09960-843F-4756-9058-CD66B666A5BA}"/>
              </a:ext>
            </a:extLst>
          </p:cNvPr>
          <p:cNvSpPr>
            <a:spLocks noGrp="1"/>
          </p:cNvSpPr>
          <p:nvPr>
            <p:ph type="title"/>
          </p:nvPr>
        </p:nvSpPr>
        <p:spPr/>
        <p:txBody>
          <a:bodyPr/>
          <a:lstStyle/>
          <a:p>
            <a:r>
              <a:rPr lang="es-PE" dirty="0"/>
              <a:t>LEY</a:t>
            </a:r>
          </a:p>
        </p:txBody>
      </p:sp>
      <p:sp>
        <p:nvSpPr>
          <p:cNvPr id="3" name="Marcador de contenido 2">
            <a:extLst>
              <a:ext uri="{FF2B5EF4-FFF2-40B4-BE49-F238E27FC236}">
                <a16:creationId xmlns:a16="http://schemas.microsoft.com/office/drawing/2014/main" id="{1EBBFAF9-22D6-40DB-AF98-5C42BBCFD44F}"/>
              </a:ext>
            </a:extLst>
          </p:cNvPr>
          <p:cNvSpPr>
            <a:spLocks noGrp="1"/>
          </p:cNvSpPr>
          <p:nvPr>
            <p:ph idx="1"/>
          </p:nvPr>
        </p:nvSpPr>
        <p:spPr/>
        <p:txBody>
          <a:bodyPr>
            <a:normAutofit/>
          </a:bodyPr>
          <a:lstStyle/>
          <a:p>
            <a:pPr algn="ctr"/>
            <a:r>
              <a:rPr lang="es-PE" sz="6600" dirty="0">
                <a:latin typeface="Arial Black" panose="020B0A04020102020204" pitchFamily="34" charset="0"/>
              </a:rPr>
              <a:t>27157</a:t>
            </a:r>
          </a:p>
        </p:txBody>
      </p:sp>
    </p:spTree>
    <p:extLst>
      <p:ext uri="{BB962C8B-B14F-4D97-AF65-F5344CB8AC3E}">
        <p14:creationId xmlns:p14="http://schemas.microsoft.com/office/powerpoint/2010/main" val="1098191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4CCF6-9533-4456-9DA9-2CC03D032B98}"/>
              </a:ext>
            </a:extLst>
          </p:cNvPr>
          <p:cNvSpPr>
            <a:spLocks noGrp="1"/>
          </p:cNvSpPr>
          <p:nvPr>
            <p:ph type="title"/>
          </p:nvPr>
        </p:nvSpPr>
        <p:spPr>
          <a:xfrm>
            <a:off x="1295402" y="982132"/>
            <a:ext cx="9601196" cy="926181"/>
          </a:xfrm>
        </p:spPr>
        <p:txBody>
          <a:bodyPr>
            <a:normAutofit fontScale="90000"/>
          </a:bodyPr>
          <a:lstStyle/>
          <a:p>
            <a:r>
              <a:rPr lang="es-PE" sz="1800" b="1" dirty="0">
                <a:latin typeface="Arial Rounded MT Bold" panose="020F0704030504030204" pitchFamily="34" charset="0"/>
              </a:rPr>
              <a:t>Ley N° 27157</a:t>
            </a:r>
            <a:r>
              <a:rPr lang="es-PE" sz="1800" dirty="0">
                <a:latin typeface="Arial Rounded MT Bold" panose="020F0704030504030204" pitchFamily="34" charset="0"/>
              </a:rPr>
              <a:t>, </a:t>
            </a:r>
            <a:r>
              <a:rPr lang="es-PE" sz="1800" b="1" dirty="0">
                <a:latin typeface="Arial Rounded MT Bold" panose="020F0704030504030204" pitchFamily="34" charset="0"/>
              </a:rPr>
              <a:t>LEY DE REGULARIZACION DE EDIFICACIONES, DEL PROCEDIMIENTO PARA LA DECLARATORIA DE  FABRICA Y DEL REGIMEN DE UNIDADES INMOBILIARIAS DE PROPIEDAD EXCLUSIVA Y DE PROPIEDAD  COMUN (1999)</a:t>
            </a:r>
            <a:br>
              <a:rPr lang="es-PE" sz="1800" dirty="0"/>
            </a:br>
            <a:endParaRPr lang="es-PE" sz="1800" dirty="0"/>
          </a:p>
        </p:txBody>
      </p:sp>
      <p:sp>
        <p:nvSpPr>
          <p:cNvPr id="3" name="Marcador de contenido 2">
            <a:extLst>
              <a:ext uri="{FF2B5EF4-FFF2-40B4-BE49-F238E27FC236}">
                <a16:creationId xmlns:a16="http://schemas.microsoft.com/office/drawing/2014/main" id="{5BD1CE8B-51B6-45FB-9A5C-EAB0FF0E1331}"/>
              </a:ext>
            </a:extLst>
          </p:cNvPr>
          <p:cNvSpPr>
            <a:spLocks noGrp="1"/>
          </p:cNvSpPr>
          <p:nvPr>
            <p:ph idx="1"/>
          </p:nvPr>
        </p:nvSpPr>
        <p:spPr>
          <a:xfrm>
            <a:off x="1295401" y="2027583"/>
            <a:ext cx="9601196" cy="3848285"/>
          </a:xfrm>
        </p:spPr>
        <p:txBody>
          <a:bodyPr>
            <a:normAutofit fontScale="92500"/>
          </a:bodyPr>
          <a:lstStyle/>
          <a:p>
            <a:r>
              <a:rPr lang="es-PE" b="1" dirty="0"/>
              <a:t>Artículo 1.- Del objeto de la Ley</a:t>
            </a:r>
            <a:endParaRPr lang="es-PE" dirty="0"/>
          </a:p>
          <a:p>
            <a:r>
              <a:rPr lang="es-PE" b="1" dirty="0"/>
              <a:t>	La presente Ley establece los procedimientos para el </a:t>
            </a:r>
            <a:r>
              <a:rPr lang="es-PE" b="1" dirty="0">
                <a:solidFill>
                  <a:srgbClr val="002060"/>
                </a:solidFill>
                <a:latin typeface="Arial Rounded MT Bold" panose="020F0704030504030204" pitchFamily="34" charset="0"/>
              </a:rPr>
              <a:t>saneamiento</a:t>
            </a:r>
            <a:r>
              <a:rPr lang="es-PE" b="1" i="1" dirty="0">
                <a:solidFill>
                  <a:srgbClr val="FF0000"/>
                </a:solidFill>
                <a:latin typeface="Arial Rounded MT Bold" panose="020F0704030504030204" pitchFamily="34" charset="0"/>
              </a:rPr>
              <a:t> de la titulación</a:t>
            </a:r>
            <a:r>
              <a:rPr lang="es-PE" b="1" dirty="0"/>
              <a:t> </a:t>
            </a:r>
            <a:r>
              <a:rPr lang="es-PE" b="1" i="1" dirty="0">
                <a:solidFill>
                  <a:srgbClr val="7030A0"/>
                </a:solidFill>
                <a:latin typeface="Arial Rounded MT Bold" panose="020F0704030504030204" pitchFamily="34" charset="0"/>
              </a:rPr>
              <a:t>y de unidades inmobiliarias </a:t>
            </a:r>
            <a:r>
              <a:rPr lang="es-PE" b="1" dirty="0"/>
              <a:t>en las que coexisten bienes de propiedad exclusiva y de propiedad común, tales como departamentos en edificios, quintas, casas en copropiedad, centros y galerías comerciales o campos feriales, otras unidades inmobiliarias con bienes comunes y construcciones de inmuebles de propiedad exclusiva, </a:t>
            </a:r>
            <a:r>
              <a:rPr lang="es-PE" b="1" dirty="0">
                <a:solidFill>
                  <a:schemeClr val="accent2"/>
                </a:solidFill>
                <a:latin typeface="Arial Rounded MT Bold" panose="020F0704030504030204" pitchFamily="34" charset="0"/>
              </a:rPr>
              <a:t>así como el procedimiento para la tramitación de la declaratoria de fábrica y el régimen legal de las unidades inmobiliarias que comprenden bienes de propiedad exclusiva y de propiedad común</a:t>
            </a:r>
            <a:endParaRPr lang="es-PE"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val="83433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FFF6D-A917-4F5D-8BDB-D165801FA635}"/>
              </a:ext>
            </a:extLst>
          </p:cNvPr>
          <p:cNvSpPr>
            <a:spLocks noGrp="1"/>
          </p:cNvSpPr>
          <p:nvPr>
            <p:ph type="title"/>
          </p:nvPr>
        </p:nvSpPr>
        <p:spPr/>
        <p:txBody>
          <a:bodyPr>
            <a:normAutofit fontScale="90000"/>
          </a:bodyPr>
          <a:lstStyle/>
          <a:p>
            <a:r>
              <a:rPr lang="es-PE" b="1" dirty="0"/>
              <a:t>Artículo 4.- Del Formulario Registral</a:t>
            </a:r>
            <a:br>
              <a:rPr lang="es-PE" dirty="0"/>
            </a:br>
            <a:endParaRPr lang="es-PE" dirty="0"/>
          </a:p>
        </p:txBody>
      </p:sp>
      <p:sp>
        <p:nvSpPr>
          <p:cNvPr id="3" name="Marcador de contenido 2">
            <a:extLst>
              <a:ext uri="{FF2B5EF4-FFF2-40B4-BE49-F238E27FC236}">
                <a16:creationId xmlns:a16="http://schemas.microsoft.com/office/drawing/2014/main" id="{D99C899D-CB1E-4CFF-A2E5-F53F4521D2A7}"/>
              </a:ext>
            </a:extLst>
          </p:cNvPr>
          <p:cNvSpPr>
            <a:spLocks noGrp="1"/>
          </p:cNvSpPr>
          <p:nvPr>
            <p:ph idx="1"/>
          </p:nvPr>
        </p:nvSpPr>
        <p:spPr/>
        <p:txBody>
          <a:bodyPr>
            <a:normAutofit fontScale="92500" lnSpcReduction="10000"/>
          </a:bodyPr>
          <a:lstStyle/>
          <a:p>
            <a:r>
              <a:rPr lang="es-PE" b="1" dirty="0"/>
              <a:t> </a:t>
            </a:r>
            <a:endParaRPr lang="es-PE" dirty="0"/>
          </a:p>
          <a:p>
            <a:r>
              <a:rPr lang="es-PE" b="1" dirty="0"/>
              <a:t>	4.1. Para efectos registrales </a:t>
            </a:r>
            <a:r>
              <a:rPr lang="es-PE" b="1" dirty="0">
                <a:solidFill>
                  <a:srgbClr val="FF0000"/>
                </a:solidFill>
                <a:latin typeface="Arial Rounded MT Bold" panose="020F0704030504030204" pitchFamily="34" charset="0"/>
              </a:rPr>
              <a:t>se considera título </a:t>
            </a:r>
            <a:r>
              <a:rPr lang="es-PE" b="1" dirty="0"/>
              <a:t>al </a:t>
            </a:r>
            <a:r>
              <a:rPr lang="es-PE" b="1" u="sng" dirty="0"/>
              <a:t>Formulario Registral con la documentación que le sirve de sustento</a:t>
            </a:r>
            <a:r>
              <a:rPr lang="es-PE" b="1" dirty="0"/>
              <a:t> en el que consta la información relativa a los solicitantes, los datos del inmueble materia de la inscripción y las condiciones del derecho, acto o contrato que se registra.</a:t>
            </a:r>
            <a:endParaRPr lang="es-PE" dirty="0"/>
          </a:p>
          <a:p>
            <a:r>
              <a:rPr lang="es-PE" b="1" dirty="0"/>
              <a:t>	4.2. El Formulario Registral al que se refiere el párrafo precedente </a:t>
            </a:r>
            <a:r>
              <a:rPr lang="es-PE" b="1" dirty="0">
                <a:solidFill>
                  <a:srgbClr val="FF0000"/>
                </a:solidFill>
                <a:latin typeface="Arial Rounded MT Bold" panose="020F0704030504030204" pitchFamily="34" charset="0"/>
              </a:rPr>
              <a:t>será suscrito por los interesados, por un verificador, cuando corresponda.</a:t>
            </a:r>
            <a:r>
              <a:rPr lang="es-PE" b="1" dirty="0"/>
              <a:t> </a:t>
            </a:r>
          </a:p>
          <a:p>
            <a:r>
              <a:rPr lang="es-PE" b="1" dirty="0">
                <a:solidFill>
                  <a:srgbClr val="002060"/>
                </a:solidFill>
                <a:latin typeface="Arial Rounded MT Bold" panose="020F0704030504030204" pitchFamily="34" charset="0"/>
              </a:rPr>
              <a:t>Las firmas son legalizadas por Notario.</a:t>
            </a:r>
            <a:endParaRPr lang="es-PE" dirty="0">
              <a:solidFill>
                <a:srgbClr val="002060"/>
              </a:solidFill>
              <a:latin typeface="Arial Rounded MT Bold" panose="020F0704030504030204" pitchFamily="34" charset="0"/>
            </a:endParaRPr>
          </a:p>
          <a:p>
            <a:endParaRPr lang="es-PE" dirty="0"/>
          </a:p>
        </p:txBody>
      </p:sp>
    </p:spTree>
    <p:extLst>
      <p:ext uri="{BB962C8B-B14F-4D97-AF65-F5344CB8AC3E}">
        <p14:creationId xmlns:p14="http://schemas.microsoft.com/office/powerpoint/2010/main" val="3640506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A8269-D536-46C2-923E-DDB155107777}"/>
              </a:ext>
            </a:extLst>
          </p:cNvPr>
          <p:cNvSpPr>
            <a:spLocks noGrp="1"/>
          </p:cNvSpPr>
          <p:nvPr>
            <p:ph type="title"/>
          </p:nvPr>
        </p:nvSpPr>
        <p:spPr/>
        <p:txBody>
          <a:bodyPr>
            <a:normAutofit fontScale="90000"/>
          </a:bodyPr>
          <a:lstStyle/>
          <a:p>
            <a:r>
              <a:rPr lang="es-PE" b="1" dirty="0"/>
              <a:t>Artículo 5.- De la función notarial</a:t>
            </a:r>
            <a:br>
              <a:rPr lang="es-PE" dirty="0"/>
            </a:br>
            <a:endParaRPr lang="es-PE" dirty="0"/>
          </a:p>
        </p:txBody>
      </p:sp>
      <p:sp>
        <p:nvSpPr>
          <p:cNvPr id="3" name="Marcador de contenido 2">
            <a:extLst>
              <a:ext uri="{FF2B5EF4-FFF2-40B4-BE49-F238E27FC236}">
                <a16:creationId xmlns:a16="http://schemas.microsoft.com/office/drawing/2014/main" id="{DB0583D4-2F26-489E-A2B9-A41D124238A2}"/>
              </a:ext>
            </a:extLst>
          </p:cNvPr>
          <p:cNvSpPr>
            <a:spLocks noGrp="1"/>
          </p:cNvSpPr>
          <p:nvPr>
            <p:ph idx="1"/>
          </p:nvPr>
        </p:nvSpPr>
        <p:spPr/>
        <p:txBody>
          <a:bodyPr>
            <a:normAutofit/>
          </a:bodyPr>
          <a:lstStyle/>
          <a:p>
            <a:r>
              <a:rPr lang="es-PE" b="1" dirty="0"/>
              <a:t> </a:t>
            </a:r>
            <a:endParaRPr lang="es-PE" dirty="0"/>
          </a:p>
          <a:p>
            <a:r>
              <a:rPr lang="es-PE" b="1" dirty="0"/>
              <a:t>	5.1. El Notario, además de lo estipulado en el artículo precedente, para los fines de la legalización, </a:t>
            </a:r>
            <a:r>
              <a:rPr lang="es-PE" b="1" dirty="0">
                <a:solidFill>
                  <a:srgbClr val="C00000"/>
                </a:solidFill>
                <a:latin typeface="Arial Rounded MT Bold" panose="020F0704030504030204" pitchFamily="34" charset="0"/>
              </a:rPr>
              <a:t>certifica y verifica la documentación que se adjunta al Formulario Registral, bajo responsabilidad</a:t>
            </a:r>
            <a:r>
              <a:rPr lang="es-PE" b="1" dirty="0"/>
              <a:t>; y tramita los procesos a que se refiere la presente Ley. </a:t>
            </a:r>
            <a:endParaRPr lang="es-PE" dirty="0"/>
          </a:p>
          <a:p>
            <a:r>
              <a:rPr lang="es-PE" b="1" dirty="0"/>
              <a:t>	5.2. </a:t>
            </a:r>
            <a:r>
              <a:rPr lang="es-PE" b="1" dirty="0">
                <a:latin typeface="Arial Rounded MT Bold" panose="020F0704030504030204" pitchFamily="34" charset="0"/>
              </a:rPr>
              <a:t>En casos de oposición de terceros, el proceso debe seguirse ante el Fuero Judicial o Arbitral</a:t>
            </a:r>
            <a:endParaRPr lang="es-PE" dirty="0">
              <a:latin typeface="Arial Rounded MT Bold" panose="020F0704030504030204" pitchFamily="34" charset="0"/>
            </a:endParaRPr>
          </a:p>
        </p:txBody>
      </p:sp>
    </p:spTree>
    <p:extLst>
      <p:ext uri="{BB962C8B-B14F-4D97-AF65-F5344CB8AC3E}">
        <p14:creationId xmlns:p14="http://schemas.microsoft.com/office/powerpoint/2010/main" val="3798352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3C718-CAF3-4897-A403-6BACD893AC04}"/>
              </a:ext>
            </a:extLst>
          </p:cNvPr>
          <p:cNvSpPr>
            <a:spLocks noGrp="1"/>
          </p:cNvSpPr>
          <p:nvPr>
            <p:ph type="title"/>
          </p:nvPr>
        </p:nvSpPr>
        <p:spPr/>
        <p:txBody>
          <a:bodyPr>
            <a:normAutofit fontScale="90000"/>
          </a:bodyPr>
          <a:lstStyle/>
          <a:p>
            <a:br>
              <a:rPr lang="es-PE" b="1" dirty="0"/>
            </a:br>
            <a:r>
              <a:rPr lang="es-PE" b="1" dirty="0"/>
              <a:t>Artículo 21.- </a:t>
            </a:r>
            <a:r>
              <a:rPr lang="es-PE" b="1" i="1" dirty="0">
                <a:solidFill>
                  <a:srgbClr val="C00000"/>
                </a:solidFill>
                <a:latin typeface="Arial Rounded MT Bold" panose="020F0704030504030204" pitchFamily="34" charset="0"/>
              </a:rPr>
              <a:t>De la prescripción adquisitiva de dominio</a:t>
            </a:r>
            <a:br>
              <a:rPr lang="es-PE" dirty="0"/>
            </a:br>
            <a:endParaRPr lang="es-PE" dirty="0"/>
          </a:p>
        </p:txBody>
      </p:sp>
      <p:sp>
        <p:nvSpPr>
          <p:cNvPr id="3" name="Marcador de contenido 2">
            <a:extLst>
              <a:ext uri="{FF2B5EF4-FFF2-40B4-BE49-F238E27FC236}">
                <a16:creationId xmlns:a16="http://schemas.microsoft.com/office/drawing/2014/main" id="{0BD1A990-678F-4343-A268-F848522E7BD3}"/>
              </a:ext>
            </a:extLst>
          </p:cNvPr>
          <p:cNvSpPr>
            <a:spLocks noGrp="1"/>
          </p:cNvSpPr>
          <p:nvPr>
            <p:ph idx="1"/>
          </p:nvPr>
        </p:nvSpPr>
        <p:spPr/>
        <p:txBody>
          <a:bodyPr/>
          <a:lstStyle/>
          <a:p>
            <a:r>
              <a:rPr lang="es-PE" b="1" dirty="0"/>
              <a:t>	La prescripción adquisitiva es </a:t>
            </a:r>
            <a:r>
              <a:rPr lang="es-PE" b="1" dirty="0">
                <a:solidFill>
                  <a:srgbClr val="002060"/>
                </a:solidFill>
                <a:latin typeface="Arial Rounded MT Bold" panose="020F0704030504030204" pitchFamily="34" charset="0"/>
              </a:rPr>
              <a:t>declarada</a:t>
            </a:r>
            <a:r>
              <a:rPr lang="es-PE" b="1" dirty="0"/>
              <a:t> notarialmente, a solicitud del interesado y para ello </a:t>
            </a:r>
            <a:r>
              <a:rPr lang="es-PE" sz="3200" b="1" dirty="0">
                <a:latin typeface="Arial Rounded MT Bold" panose="020F0704030504030204" pitchFamily="34" charset="0"/>
              </a:rPr>
              <a:t>se debe seguir el mismo proceso a que se refiere el artículo 504 y siguientes del Código Procesal Civil, en lo que sea aplicable, de acuerdo a lo previsto en el artículo 5 de la presente Ley.</a:t>
            </a:r>
            <a:endParaRPr lang="es-PE" sz="3200" dirty="0">
              <a:latin typeface="Arial Rounded MT Bold" panose="020F0704030504030204" pitchFamily="34" charset="0"/>
            </a:endParaRPr>
          </a:p>
          <a:p>
            <a:endParaRPr lang="es-PE" dirty="0"/>
          </a:p>
        </p:txBody>
      </p:sp>
    </p:spTree>
    <p:extLst>
      <p:ext uri="{BB962C8B-B14F-4D97-AF65-F5344CB8AC3E}">
        <p14:creationId xmlns:p14="http://schemas.microsoft.com/office/powerpoint/2010/main" val="1697931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617EF-4E21-4CFA-9FA8-475D4E1A4734}"/>
              </a:ext>
            </a:extLst>
          </p:cNvPr>
          <p:cNvSpPr>
            <a:spLocks noGrp="1"/>
          </p:cNvSpPr>
          <p:nvPr>
            <p:ph type="title"/>
          </p:nvPr>
        </p:nvSpPr>
        <p:spPr/>
        <p:txBody>
          <a:bodyPr/>
          <a:lstStyle/>
          <a:p>
            <a:r>
              <a:rPr lang="es-PE" dirty="0"/>
              <a:t>LEY </a:t>
            </a:r>
          </a:p>
        </p:txBody>
      </p:sp>
      <p:sp>
        <p:nvSpPr>
          <p:cNvPr id="3" name="Marcador de contenido 2">
            <a:extLst>
              <a:ext uri="{FF2B5EF4-FFF2-40B4-BE49-F238E27FC236}">
                <a16:creationId xmlns:a16="http://schemas.microsoft.com/office/drawing/2014/main" id="{1BF57395-1CB1-4581-A1A9-9DD2D8FFBA40}"/>
              </a:ext>
            </a:extLst>
          </p:cNvPr>
          <p:cNvSpPr>
            <a:spLocks noGrp="1"/>
          </p:cNvSpPr>
          <p:nvPr>
            <p:ph idx="1"/>
          </p:nvPr>
        </p:nvSpPr>
        <p:spPr/>
        <p:txBody>
          <a:bodyPr>
            <a:normAutofit/>
          </a:bodyPr>
          <a:lstStyle/>
          <a:p>
            <a:pPr algn="ctr"/>
            <a:r>
              <a:rPr lang="es-PE" sz="6600" dirty="0">
                <a:latin typeface="Arial Black" panose="020B0A04020102020204" pitchFamily="34" charset="0"/>
              </a:rPr>
              <a:t>27333</a:t>
            </a:r>
          </a:p>
        </p:txBody>
      </p:sp>
    </p:spTree>
    <p:extLst>
      <p:ext uri="{BB962C8B-B14F-4D97-AF65-F5344CB8AC3E}">
        <p14:creationId xmlns:p14="http://schemas.microsoft.com/office/powerpoint/2010/main" val="206218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9D66D-2985-49F0-8ACE-88367153124D}"/>
              </a:ext>
            </a:extLst>
          </p:cNvPr>
          <p:cNvSpPr>
            <a:spLocks noGrp="1"/>
          </p:cNvSpPr>
          <p:nvPr>
            <p:ph type="title"/>
          </p:nvPr>
        </p:nvSpPr>
        <p:spPr>
          <a:xfrm>
            <a:off x="1295402" y="982133"/>
            <a:ext cx="9601196" cy="820164"/>
          </a:xfrm>
        </p:spPr>
        <p:txBody>
          <a:bodyPr>
            <a:noAutofit/>
          </a:bodyPr>
          <a:lstStyle/>
          <a:p>
            <a:br>
              <a:rPr lang="es-PE" sz="2000" dirty="0">
                <a:latin typeface="Arial Rounded MT Bold" panose="020F0704030504030204" pitchFamily="34" charset="0"/>
              </a:rPr>
            </a:br>
            <a:r>
              <a:rPr lang="es-PE" sz="2000" b="1" dirty="0">
                <a:latin typeface="Arial Rounded MT Bold" panose="020F0704030504030204" pitchFamily="34" charset="0"/>
              </a:rPr>
              <a:t>Ley N° 27333</a:t>
            </a:r>
            <a:r>
              <a:rPr lang="es-PE" sz="2000" dirty="0">
                <a:latin typeface="Arial Rounded MT Bold" panose="020F0704030504030204" pitchFamily="34" charset="0"/>
              </a:rPr>
              <a:t>/</a:t>
            </a:r>
            <a:br>
              <a:rPr lang="es-PE" sz="2000" dirty="0">
                <a:latin typeface="Arial Rounded MT Bold" panose="020F0704030504030204" pitchFamily="34" charset="0"/>
              </a:rPr>
            </a:br>
            <a:r>
              <a:rPr lang="es-PE" sz="2000" b="1" dirty="0">
                <a:latin typeface="Arial Rounded MT Bold" panose="020F0704030504030204" pitchFamily="34" charset="0"/>
              </a:rPr>
              <a:t>Ley Complementaria a la Ley Nº 26662, para la Regularización de Edificaciones (2000)</a:t>
            </a:r>
            <a:br>
              <a:rPr lang="es-PE" sz="2000" dirty="0">
                <a:latin typeface="Arial Rounded MT Bold" panose="020F0704030504030204" pitchFamily="34" charset="0"/>
              </a:rPr>
            </a:br>
            <a:endParaRPr lang="es-PE" sz="2000"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4FF8EE4B-C298-4DB9-B184-3FC4A807B376}"/>
              </a:ext>
            </a:extLst>
          </p:cNvPr>
          <p:cNvSpPr>
            <a:spLocks noGrp="1"/>
          </p:cNvSpPr>
          <p:nvPr>
            <p:ph idx="1"/>
          </p:nvPr>
        </p:nvSpPr>
        <p:spPr>
          <a:xfrm>
            <a:off x="1295401" y="1921565"/>
            <a:ext cx="9601196" cy="3954303"/>
          </a:xfrm>
        </p:spPr>
        <p:txBody>
          <a:bodyPr>
            <a:normAutofit lnSpcReduction="10000"/>
          </a:bodyPr>
          <a:lstStyle/>
          <a:p>
            <a:r>
              <a:rPr lang="es-PE" b="1" dirty="0"/>
              <a:t>Artículo 1.- De los alcances de la presente Ley</a:t>
            </a:r>
            <a:endParaRPr lang="es-PE" dirty="0"/>
          </a:p>
          <a:p>
            <a:pPr algn="ctr"/>
            <a:r>
              <a:rPr lang="es-PE" b="1" dirty="0"/>
              <a:t>	La </a:t>
            </a:r>
            <a:r>
              <a:rPr lang="es-PE" b="1" dirty="0">
                <a:solidFill>
                  <a:srgbClr val="FF0000"/>
                </a:solidFill>
                <a:latin typeface="Arial Rounded MT Bold" panose="020F0704030504030204" pitchFamily="34" charset="0"/>
              </a:rPr>
              <a:t>función notarial </a:t>
            </a:r>
            <a:r>
              <a:rPr lang="es-PE" b="1" dirty="0"/>
              <a:t>prevista en la </a:t>
            </a:r>
            <a:r>
              <a:rPr lang="es-PE" sz="2000" b="1" dirty="0">
                <a:solidFill>
                  <a:srgbClr val="FF0000"/>
                </a:solidFill>
              </a:rPr>
              <a:t>Ley Nº 27157, Ley de Regularización de Edificaciones, del Procedimiento para la Declaratoria de Fábrica y del Régimen de Unidades Inmobiliarias de Propiedad Exclusiva y de Propiedad Común</a:t>
            </a:r>
            <a:r>
              <a:rPr lang="es-PE" b="1" dirty="0"/>
              <a:t>, se rige por: </a:t>
            </a:r>
          </a:p>
          <a:p>
            <a:pPr algn="ctr"/>
            <a:r>
              <a:rPr lang="es-PE" b="1" dirty="0"/>
              <a:t>a)las disposiciones de la Ley 27157, b) la presente Ley 27333 </a:t>
            </a:r>
            <a:r>
              <a:rPr lang="es-PE" b="1" dirty="0">
                <a:solidFill>
                  <a:srgbClr val="7030A0"/>
                </a:solidFill>
              </a:rPr>
              <a:t>y, supletoriamente, por lo dispuesto en la Ley del Notariado y la Ley Nº 26662, </a:t>
            </a:r>
            <a:r>
              <a:rPr lang="es-PE" b="1" u="sng" dirty="0">
                <a:solidFill>
                  <a:srgbClr val="0070C0"/>
                </a:solidFill>
                <a:latin typeface="Arial Rounded MT Bold" panose="020F0704030504030204" pitchFamily="34" charset="0"/>
              </a:rPr>
              <a:t>en lo que resulte aplicable y no contravenga lo dispuesto en la Ley Nº 27157, </a:t>
            </a:r>
            <a:r>
              <a:rPr lang="es-PE" b="1" i="1" u="sng" dirty="0">
                <a:solidFill>
                  <a:srgbClr val="0070C0"/>
                </a:solidFill>
                <a:latin typeface="Arial Rounded MT Bold" panose="020F0704030504030204" pitchFamily="34" charset="0"/>
              </a:rPr>
              <a:t>su reglamento </a:t>
            </a:r>
            <a:r>
              <a:rPr lang="es-PE" b="1" u="sng" dirty="0">
                <a:solidFill>
                  <a:srgbClr val="0070C0"/>
                </a:solidFill>
                <a:latin typeface="Arial Rounded MT Bold" panose="020F0704030504030204" pitchFamily="34" charset="0"/>
              </a:rPr>
              <a:t>y la presente Ley.</a:t>
            </a:r>
            <a:endParaRPr lang="es-PE" u="sng"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861162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5F8E5-E189-4DA0-9DBF-33D3CBFFCFDD}"/>
              </a:ext>
            </a:extLst>
          </p:cNvPr>
          <p:cNvSpPr>
            <a:spLocks noGrp="1"/>
          </p:cNvSpPr>
          <p:nvPr>
            <p:ph type="title"/>
          </p:nvPr>
        </p:nvSpPr>
        <p:spPr>
          <a:xfrm>
            <a:off x="1295402" y="821636"/>
            <a:ext cx="9601196" cy="967408"/>
          </a:xfrm>
        </p:spPr>
        <p:txBody>
          <a:bodyPr>
            <a:normAutofit fontScale="90000"/>
          </a:bodyPr>
          <a:lstStyle/>
          <a:p>
            <a:br>
              <a:rPr lang="es-PE" b="1" dirty="0"/>
            </a:br>
            <a:r>
              <a:rPr lang="es-PE" b="1" dirty="0"/>
              <a:t>Artículo 2.- De la función Notarial en la Ley Nº 27157</a:t>
            </a:r>
            <a:br>
              <a:rPr lang="es-PE" dirty="0"/>
            </a:br>
            <a:endParaRPr lang="es-PE" dirty="0"/>
          </a:p>
        </p:txBody>
      </p:sp>
      <p:sp>
        <p:nvSpPr>
          <p:cNvPr id="3" name="Marcador de contenido 2">
            <a:extLst>
              <a:ext uri="{FF2B5EF4-FFF2-40B4-BE49-F238E27FC236}">
                <a16:creationId xmlns:a16="http://schemas.microsoft.com/office/drawing/2014/main" id="{DA47AD13-8CF2-4561-BC55-DC2FDFB2FB0E}"/>
              </a:ext>
            </a:extLst>
          </p:cNvPr>
          <p:cNvSpPr>
            <a:spLocks noGrp="1"/>
          </p:cNvSpPr>
          <p:nvPr>
            <p:ph idx="1"/>
          </p:nvPr>
        </p:nvSpPr>
        <p:spPr>
          <a:xfrm>
            <a:off x="1295401" y="2014330"/>
            <a:ext cx="9601196" cy="3861538"/>
          </a:xfrm>
        </p:spPr>
        <p:txBody>
          <a:bodyPr>
            <a:normAutofit fontScale="92500" lnSpcReduction="20000"/>
          </a:bodyPr>
          <a:lstStyle/>
          <a:p>
            <a:r>
              <a:rPr lang="es-PE" b="1" dirty="0"/>
              <a:t> </a:t>
            </a:r>
            <a:r>
              <a:rPr lang="es-PE" b="1" dirty="0">
                <a:solidFill>
                  <a:srgbClr val="C00000"/>
                </a:solidFill>
                <a:latin typeface="Arial Rounded MT Bold" panose="020F0704030504030204" pitchFamily="34" charset="0"/>
              </a:rPr>
              <a:t>2.1 </a:t>
            </a:r>
            <a:r>
              <a:rPr lang="es-PE" b="1" dirty="0"/>
              <a:t>Se precisa que la certificación y verificación de la documentación que se adjunta al formulario registral a que se refiere </a:t>
            </a:r>
            <a:r>
              <a:rPr lang="es-PE" b="1" dirty="0">
                <a:solidFill>
                  <a:srgbClr val="7030A0"/>
                </a:solidFill>
                <a:latin typeface="Arial Rounded MT Bold" panose="020F0704030504030204" pitchFamily="34" charset="0"/>
              </a:rPr>
              <a:t>el párrafo 5.1 del Artículo 5 de la Ley Nº 27157 </a:t>
            </a:r>
            <a:r>
              <a:rPr lang="es-PE" b="1" u="sng" dirty="0"/>
              <a:t>es la constatación efectuada por el notario respecto de la existencia y legalidad de dicha documentación</a:t>
            </a:r>
            <a:r>
              <a:rPr lang="es-PE" b="1" dirty="0"/>
              <a:t>. </a:t>
            </a:r>
          </a:p>
          <a:p>
            <a:r>
              <a:rPr lang="es-PE" b="1" dirty="0">
                <a:latin typeface="Arial Rounded MT Bold" panose="020F0704030504030204" pitchFamily="34" charset="0"/>
              </a:rPr>
              <a:t>El Notario no incurrirá en responsabilidad si es inducido a error debido a la actuación maliciosa de los interesados, siempre y cuando haya tomado todas las medidas necesarias en el proceso de verificación respecto a la legalidad de los documentos. </a:t>
            </a:r>
          </a:p>
          <a:p>
            <a:r>
              <a:rPr lang="es-PE" b="1" dirty="0"/>
              <a:t>Asimismo, en los casos que la Ley Nº 27157 exige la intervención de un verificador, éste asume responsabilidad respecto a la veracidad de la información técnica que verifica así como su conformidad con las normas técnicas y urbanas correspondientes.</a:t>
            </a:r>
            <a:endParaRPr lang="es-PE" dirty="0"/>
          </a:p>
          <a:p>
            <a:endParaRPr lang="es-PE" dirty="0"/>
          </a:p>
        </p:txBody>
      </p:sp>
    </p:spTree>
    <p:extLst>
      <p:ext uri="{BB962C8B-B14F-4D97-AF65-F5344CB8AC3E}">
        <p14:creationId xmlns:p14="http://schemas.microsoft.com/office/powerpoint/2010/main" val="2268239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91E2F-D9BE-4072-81C3-A4CA53B952DD}"/>
              </a:ext>
            </a:extLst>
          </p:cNvPr>
          <p:cNvSpPr>
            <a:spLocks noGrp="1"/>
          </p:cNvSpPr>
          <p:nvPr>
            <p:ph type="title"/>
          </p:nvPr>
        </p:nvSpPr>
        <p:spPr>
          <a:xfrm>
            <a:off x="1295402" y="1272209"/>
            <a:ext cx="9601196" cy="755374"/>
          </a:xfrm>
        </p:spPr>
        <p:txBody>
          <a:bodyPr>
            <a:normAutofit fontScale="90000"/>
          </a:bodyPr>
          <a:lstStyle/>
          <a:p>
            <a:br>
              <a:rPr lang="es-PE" b="1" dirty="0"/>
            </a:br>
            <a:br>
              <a:rPr lang="es-PE" b="1" dirty="0"/>
            </a:br>
            <a:br>
              <a:rPr lang="es-PE" b="1" dirty="0"/>
            </a:br>
            <a:br>
              <a:rPr lang="es-PE" b="1" dirty="0"/>
            </a:br>
            <a:br>
              <a:rPr lang="es-PE" b="1" dirty="0"/>
            </a:br>
            <a:br>
              <a:rPr lang="es-PE" b="1" dirty="0"/>
            </a:br>
            <a:br>
              <a:rPr lang="es-PE" b="1" dirty="0"/>
            </a:br>
            <a:r>
              <a:rPr lang="es-PE" sz="2200" b="1" dirty="0"/>
              <a:t>Artículo 5.- Del trámite notarial de prescripción adquisitiva de dominio</a:t>
            </a:r>
            <a:br>
              <a:rPr lang="es-PE" sz="3100" dirty="0"/>
            </a:br>
            <a:r>
              <a:rPr lang="es-PE" sz="3100" b="1" dirty="0"/>
              <a:t>	</a:t>
            </a:r>
            <a:br>
              <a:rPr lang="es-PE" sz="3100" b="1" dirty="0"/>
            </a:br>
            <a:br>
              <a:rPr lang="es-PE" sz="3100" b="1" dirty="0"/>
            </a:br>
            <a:r>
              <a:rPr lang="es-PE" sz="3100" b="1" dirty="0"/>
              <a:t>El procedimiento de declaración de propiedad por prescripción adquisitiva de dominio previsto en el Artículo 21 de la Ley Nº 27157 </a:t>
            </a:r>
            <a:r>
              <a:rPr lang="es-PE" sz="3100" b="1" dirty="0">
                <a:solidFill>
                  <a:srgbClr val="FF0000"/>
                </a:solidFill>
              </a:rPr>
              <a:t>se tramitará, exclusivamente, ante el </a:t>
            </a:r>
            <a:r>
              <a:rPr lang="es-PE" sz="3100" b="1" dirty="0">
                <a:solidFill>
                  <a:srgbClr val="002060"/>
                </a:solidFill>
                <a:latin typeface="Arial Rounded MT Bold" panose="020F0704030504030204" pitchFamily="34" charset="0"/>
              </a:rPr>
              <a:t>Notario de la provincia en donde se ubica el inmueble, </a:t>
            </a:r>
            <a:r>
              <a:rPr lang="es-PE" sz="3100" b="1" dirty="0">
                <a:solidFill>
                  <a:srgbClr val="FF0000"/>
                </a:solidFill>
              </a:rPr>
              <a:t>verificándose el cumplimiento de los requisitos establecidos en el primer párrafo del Artículo 950 del Código Civil, de acuerdo con el trámite siguiente:</a:t>
            </a:r>
            <a:br>
              <a:rPr lang="es-PE" sz="3100" dirty="0"/>
            </a:br>
            <a:endParaRPr lang="es-PE" sz="3100" dirty="0"/>
          </a:p>
        </p:txBody>
      </p:sp>
      <p:sp>
        <p:nvSpPr>
          <p:cNvPr id="3" name="Marcador de contenido 2">
            <a:extLst>
              <a:ext uri="{FF2B5EF4-FFF2-40B4-BE49-F238E27FC236}">
                <a16:creationId xmlns:a16="http://schemas.microsoft.com/office/drawing/2014/main" id="{7930FA53-AF80-486C-A1F7-790D8CC2F173}"/>
              </a:ext>
            </a:extLst>
          </p:cNvPr>
          <p:cNvSpPr>
            <a:spLocks noGrp="1"/>
          </p:cNvSpPr>
          <p:nvPr>
            <p:ph idx="1"/>
          </p:nvPr>
        </p:nvSpPr>
        <p:spPr>
          <a:xfrm>
            <a:off x="1295401" y="2544417"/>
            <a:ext cx="9601196" cy="3339547"/>
          </a:xfrm>
        </p:spPr>
        <p:txBody>
          <a:bodyPr/>
          <a:lstStyle/>
          <a:p>
            <a:pPr marL="0" indent="0">
              <a:buNone/>
            </a:pPr>
            <a:endParaRPr lang="es-PE" dirty="0"/>
          </a:p>
          <a:p>
            <a:pPr marL="0" indent="0">
              <a:buNone/>
            </a:pPr>
            <a:endParaRPr lang="es-PE" dirty="0"/>
          </a:p>
          <a:p>
            <a:pPr marL="0" indent="0">
              <a:buNone/>
            </a:pPr>
            <a:endParaRPr lang="es-PE" dirty="0"/>
          </a:p>
          <a:p>
            <a:pPr marL="0" indent="0">
              <a:buNone/>
            </a:pPr>
            <a:endParaRPr lang="es-PE" dirty="0"/>
          </a:p>
        </p:txBody>
      </p:sp>
    </p:spTree>
    <p:extLst>
      <p:ext uri="{BB962C8B-B14F-4D97-AF65-F5344CB8AC3E}">
        <p14:creationId xmlns:p14="http://schemas.microsoft.com/office/powerpoint/2010/main" val="426330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691B0-F3D6-4B56-B865-290C99660FBC}"/>
              </a:ext>
            </a:extLst>
          </p:cNvPr>
          <p:cNvSpPr>
            <a:spLocks noGrp="1"/>
          </p:cNvSpPr>
          <p:nvPr>
            <p:ph type="title"/>
          </p:nvPr>
        </p:nvSpPr>
        <p:spPr>
          <a:xfrm>
            <a:off x="1295402" y="982132"/>
            <a:ext cx="9601196" cy="793659"/>
          </a:xfrm>
        </p:spPr>
        <p:txBody>
          <a:bodyPr/>
          <a:lstStyle/>
          <a:p>
            <a:r>
              <a:rPr lang="es-PE" dirty="0"/>
              <a:t>Tratamiento de la usucapión</a:t>
            </a:r>
          </a:p>
        </p:txBody>
      </p:sp>
      <p:sp>
        <p:nvSpPr>
          <p:cNvPr id="3" name="Marcador de contenido 2">
            <a:extLst>
              <a:ext uri="{FF2B5EF4-FFF2-40B4-BE49-F238E27FC236}">
                <a16:creationId xmlns:a16="http://schemas.microsoft.com/office/drawing/2014/main" id="{D784CCF8-4192-45FC-9FEE-760D60238CB8}"/>
              </a:ext>
            </a:extLst>
          </p:cNvPr>
          <p:cNvSpPr>
            <a:spLocks noGrp="1"/>
          </p:cNvSpPr>
          <p:nvPr>
            <p:ph idx="1"/>
          </p:nvPr>
        </p:nvSpPr>
        <p:spPr/>
        <p:txBody>
          <a:bodyPr>
            <a:normAutofit/>
          </a:bodyPr>
          <a:lstStyle/>
          <a:p>
            <a:pPr algn="just"/>
            <a:r>
              <a:rPr lang="es-PE" sz="2800" dirty="0">
                <a:latin typeface="Abadi" panose="020B0604020104020204" pitchFamily="34" charset="0"/>
              </a:rPr>
              <a:t>La usucapión, tuvo regulación en el Derecho Romano posteriormente por el derecho civil, con tratamiento procesal civil y registral; recientemente, regulada en sede administrativa y también notarial.</a:t>
            </a:r>
          </a:p>
          <a:p>
            <a:pPr algn="just"/>
            <a:r>
              <a:rPr lang="es-PE" sz="2800" dirty="0">
                <a:latin typeface="Abadi" panose="020B0604020104020204" pitchFamily="34" charset="0"/>
              </a:rPr>
              <a:t>Por qué ocurre esto?, por qué esta materia tiene tanta regulación: civil, administrativa y notarial.</a:t>
            </a:r>
          </a:p>
        </p:txBody>
      </p:sp>
    </p:spTree>
    <p:extLst>
      <p:ext uri="{BB962C8B-B14F-4D97-AF65-F5344CB8AC3E}">
        <p14:creationId xmlns:p14="http://schemas.microsoft.com/office/powerpoint/2010/main" val="2292871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E8020-0DB7-4CEC-94BA-E13D1B0FB39D}"/>
              </a:ext>
            </a:extLst>
          </p:cNvPr>
          <p:cNvSpPr>
            <a:spLocks noGrp="1"/>
          </p:cNvSpPr>
          <p:nvPr>
            <p:ph type="title"/>
          </p:nvPr>
        </p:nvSpPr>
        <p:spPr/>
        <p:txBody>
          <a:bodyPr/>
          <a:lstStyle/>
          <a:p>
            <a:r>
              <a:rPr lang="es-PE" dirty="0"/>
              <a:t>a)</a:t>
            </a:r>
          </a:p>
        </p:txBody>
      </p:sp>
      <p:sp>
        <p:nvSpPr>
          <p:cNvPr id="3" name="Marcador de contenido 2">
            <a:extLst>
              <a:ext uri="{FF2B5EF4-FFF2-40B4-BE49-F238E27FC236}">
                <a16:creationId xmlns:a16="http://schemas.microsoft.com/office/drawing/2014/main" id="{DA59DD45-2EC6-4235-8C2B-C6F76C0A95A1}"/>
              </a:ext>
            </a:extLst>
          </p:cNvPr>
          <p:cNvSpPr>
            <a:spLocks noGrp="1"/>
          </p:cNvSpPr>
          <p:nvPr>
            <p:ph idx="1"/>
          </p:nvPr>
        </p:nvSpPr>
        <p:spPr/>
        <p:txBody>
          <a:bodyPr>
            <a:normAutofit lnSpcReduction="10000"/>
          </a:bodyPr>
          <a:lstStyle/>
          <a:p>
            <a:pPr algn="ctr"/>
            <a:r>
              <a:rPr lang="es-PE" sz="3600" b="1" dirty="0"/>
              <a:t>La solicitud se tramitará como asunto no contencioso de competencia notarial y </a:t>
            </a:r>
            <a:r>
              <a:rPr lang="es-PE" sz="3600" b="1" dirty="0">
                <a:solidFill>
                  <a:srgbClr val="FF0000"/>
                </a:solidFill>
              </a:rPr>
              <a:t>se regirá por lo establecido en las disposiciones generales de la Ley Nº 26662</a:t>
            </a:r>
            <a:r>
              <a:rPr lang="es-PE" sz="3600" b="1" dirty="0"/>
              <a:t>, </a:t>
            </a:r>
            <a:r>
              <a:rPr lang="es-PE" sz="3600" b="1" u="sng" dirty="0"/>
              <a:t>en todo lo que no contravenga lo dispuesto en la Ley Nº 27157 y la Ley 27333</a:t>
            </a:r>
            <a:r>
              <a:rPr lang="es-PE" sz="3600" b="1" dirty="0"/>
              <a:t>.</a:t>
            </a:r>
            <a:endParaRPr lang="es-PE" sz="3600" dirty="0"/>
          </a:p>
          <a:p>
            <a:endParaRPr lang="es-PE" dirty="0"/>
          </a:p>
        </p:txBody>
      </p:sp>
    </p:spTree>
    <p:extLst>
      <p:ext uri="{BB962C8B-B14F-4D97-AF65-F5344CB8AC3E}">
        <p14:creationId xmlns:p14="http://schemas.microsoft.com/office/powerpoint/2010/main" val="356466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A55BE-8AF4-44A1-BDFC-540FDEE858FF}"/>
              </a:ext>
            </a:extLst>
          </p:cNvPr>
          <p:cNvSpPr>
            <a:spLocks noGrp="1"/>
          </p:cNvSpPr>
          <p:nvPr>
            <p:ph type="title"/>
          </p:nvPr>
        </p:nvSpPr>
        <p:spPr/>
        <p:txBody>
          <a:bodyPr/>
          <a:lstStyle/>
          <a:p>
            <a:r>
              <a:rPr lang="es-PE" b="1" dirty="0"/>
              <a:t>b) </a:t>
            </a:r>
            <a:endParaRPr lang="es-PE" dirty="0"/>
          </a:p>
        </p:txBody>
      </p:sp>
      <p:sp>
        <p:nvSpPr>
          <p:cNvPr id="3" name="Marcador de contenido 2">
            <a:extLst>
              <a:ext uri="{FF2B5EF4-FFF2-40B4-BE49-F238E27FC236}">
                <a16:creationId xmlns:a16="http://schemas.microsoft.com/office/drawing/2014/main" id="{30558A12-8CBD-4498-8535-641FE6CF21A3}"/>
              </a:ext>
            </a:extLst>
          </p:cNvPr>
          <p:cNvSpPr>
            <a:spLocks noGrp="1"/>
          </p:cNvSpPr>
          <p:nvPr>
            <p:ph idx="1"/>
          </p:nvPr>
        </p:nvSpPr>
        <p:spPr/>
        <p:txBody>
          <a:bodyPr/>
          <a:lstStyle/>
          <a:p>
            <a:r>
              <a:rPr lang="es-PE" b="1" dirty="0"/>
              <a:t>Recibida </a:t>
            </a:r>
            <a:r>
              <a:rPr lang="es-PE" b="1" dirty="0">
                <a:solidFill>
                  <a:srgbClr val="FF0000"/>
                </a:solidFill>
              </a:rPr>
              <a:t>la solicitud</a:t>
            </a:r>
            <a:r>
              <a:rPr lang="es-PE" b="1" dirty="0"/>
              <a:t>, el Notario verificará que la misma contenga los requisitos previstos en los incisos 1), 2) y 3) del Artículo 505 del Código Procesal Civil, para los efectos del presente trámite. Asimismo, suscribirán la solicitud, en calidad de testigos, no menos de 3 (tres) ni más de 6 (seis) personas mayores de 25 (veinticinco) años de edad, quienes declararán que conocen al solicitante y especificarán el tiempo en que dicho solicitante viene poseyendo el inmueble</a:t>
            </a:r>
            <a:endParaRPr lang="es-PE" dirty="0"/>
          </a:p>
        </p:txBody>
      </p:sp>
    </p:spTree>
    <p:extLst>
      <p:ext uri="{BB962C8B-B14F-4D97-AF65-F5344CB8AC3E}">
        <p14:creationId xmlns:p14="http://schemas.microsoft.com/office/powerpoint/2010/main" val="2158287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35982-1FAC-4198-9A5E-B2098AED1E7E}"/>
              </a:ext>
            </a:extLst>
          </p:cNvPr>
          <p:cNvSpPr>
            <a:spLocks noGrp="1"/>
          </p:cNvSpPr>
          <p:nvPr>
            <p:ph type="title"/>
          </p:nvPr>
        </p:nvSpPr>
        <p:spPr/>
        <p:txBody>
          <a:bodyPr/>
          <a:lstStyle/>
          <a:p>
            <a:r>
              <a:rPr lang="es-PE" dirty="0"/>
              <a:t>CPC (1993)</a:t>
            </a:r>
          </a:p>
        </p:txBody>
      </p:sp>
      <p:sp>
        <p:nvSpPr>
          <p:cNvPr id="3" name="Marcador de contenido 2">
            <a:extLst>
              <a:ext uri="{FF2B5EF4-FFF2-40B4-BE49-F238E27FC236}">
                <a16:creationId xmlns:a16="http://schemas.microsoft.com/office/drawing/2014/main" id="{7C39F9D3-05DD-41E1-A338-BBEA8654E9C8}"/>
              </a:ext>
            </a:extLst>
          </p:cNvPr>
          <p:cNvSpPr>
            <a:spLocks noGrp="1"/>
          </p:cNvSpPr>
          <p:nvPr>
            <p:ph idx="1"/>
          </p:nvPr>
        </p:nvSpPr>
        <p:spPr/>
        <p:txBody>
          <a:bodyPr/>
          <a:lstStyle/>
          <a:p>
            <a:r>
              <a:rPr lang="es-PE" dirty="0"/>
              <a:t>Artículo  504.- Se tramita como proceso abreviado la demanda que formula:</a:t>
            </a:r>
          </a:p>
          <a:p>
            <a:r>
              <a:rPr lang="es-PE" dirty="0"/>
              <a:t>(…)</a:t>
            </a:r>
          </a:p>
          <a:p>
            <a:r>
              <a:rPr lang="es-PE" dirty="0"/>
              <a:t>2.  El poseedor para que se le declare propietario por prescripción</a:t>
            </a:r>
          </a:p>
        </p:txBody>
      </p:sp>
    </p:spTree>
    <p:extLst>
      <p:ext uri="{BB962C8B-B14F-4D97-AF65-F5344CB8AC3E}">
        <p14:creationId xmlns:p14="http://schemas.microsoft.com/office/powerpoint/2010/main" val="1023843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C0DC7-7B0A-4D4D-814A-D82B341DA7F9}"/>
              </a:ext>
            </a:extLst>
          </p:cNvPr>
          <p:cNvSpPr>
            <a:spLocks noGrp="1"/>
          </p:cNvSpPr>
          <p:nvPr>
            <p:ph type="title"/>
          </p:nvPr>
        </p:nvSpPr>
        <p:spPr>
          <a:xfrm>
            <a:off x="1295402" y="821636"/>
            <a:ext cx="9601196" cy="1464364"/>
          </a:xfrm>
        </p:spPr>
        <p:txBody>
          <a:bodyPr>
            <a:noAutofit/>
          </a:bodyPr>
          <a:lstStyle/>
          <a:p>
            <a:br>
              <a:rPr lang="es-PE" sz="3600" dirty="0"/>
            </a:br>
            <a:r>
              <a:rPr lang="es-PE" sz="3600" b="1" dirty="0"/>
              <a:t>Artículo  505</a:t>
            </a:r>
            <a:r>
              <a:rPr lang="es-PE" sz="3600" dirty="0"/>
              <a:t>.- Además de lo dispuesto en los Artículos 424 y 425, la demanda debe cumplir con los siguientes requisitos adicionales:</a:t>
            </a:r>
            <a:br>
              <a:rPr lang="es-PE" sz="3600" dirty="0"/>
            </a:br>
            <a:endParaRPr lang="es-PE" sz="3600" dirty="0"/>
          </a:p>
        </p:txBody>
      </p:sp>
      <p:sp>
        <p:nvSpPr>
          <p:cNvPr id="3" name="Marcador de contenido 2">
            <a:extLst>
              <a:ext uri="{FF2B5EF4-FFF2-40B4-BE49-F238E27FC236}">
                <a16:creationId xmlns:a16="http://schemas.microsoft.com/office/drawing/2014/main" id="{14D983CA-A847-401C-B9AD-64FB8284128A}"/>
              </a:ext>
            </a:extLst>
          </p:cNvPr>
          <p:cNvSpPr>
            <a:spLocks noGrp="1"/>
          </p:cNvSpPr>
          <p:nvPr>
            <p:ph idx="1"/>
          </p:nvPr>
        </p:nvSpPr>
        <p:spPr/>
        <p:txBody>
          <a:bodyPr/>
          <a:lstStyle/>
          <a:p>
            <a:endParaRPr lang="es-PE" dirty="0"/>
          </a:p>
          <a:p>
            <a:r>
              <a:rPr lang="es-PE" dirty="0">
                <a:solidFill>
                  <a:srgbClr val="FF0000"/>
                </a:solidFill>
                <a:latin typeface="Arial Rounded MT Bold" panose="020F0704030504030204" pitchFamily="34" charset="0"/>
              </a:rPr>
              <a:t>1</a:t>
            </a:r>
            <a:r>
              <a:rPr lang="es-PE" dirty="0"/>
              <a:t>. </a:t>
            </a:r>
            <a:r>
              <a:rPr lang="es-PE" b="1" dirty="0"/>
              <a:t>Se indicará en todo caso</a:t>
            </a:r>
            <a:r>
              <a:rPr lang="es-PE" dirty="0"/>
              <a:t>: el </a:t>
            </a:r>
            <a:r>
              <a:rPr lang="es-PE" b="1" dirty="0"/>
              <a:t>tiempo de la posesión </a:t>
            </a:r>
            <a:r>
              <a:rPr lang="es-PE" dirty="0"/>
              <a:t>del demandante y la de sus causantes; la </a:t>
            </a:r>
            <a:r>
              <a:rPr lang="es-PE" b="1" dirty="0"/>
              <a:t>fecha y forma de adquisición</a:t>
            </a:r>
            <a:r>
              <a:rPr lang="es-PE" dirty="0"/>
              <a:t>; la </a:t>
            </a:r>
            <a:r>
              <a:rPr lang="es-PE" b="1" dirty="0"/>
              <a:t>persona que, de ser el caso, tenga inscritos derechos sobre el bien</a:t>
            </a:r>
            <a:r>
              <a:rPr lang="es-PE" dirty="0"/>
              <a:t>; y, cuando corresponda, los </a:t>
            </a:r>
            <a:r>
              <a:rPr lang="es-PE" b="1" dirty="0"/>
              <a:t>nombres y lugar de notificación de los propietarios u ocupantes de los bienes colindantes.</a:t>
            </a:r>
          </a:p>
        </p:txBody>
      </p:sp>
    </p:spTree>
    <p:extLst>
      <p:ext uri="{BB962C8B-B14F-4D97-AF65-F5344CB8AC3E}">
        <p14:creationId xmlns:p14="http://schemas.microsoft.com/office/powerpoint/2010/main" val="2082164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B1258-7CC5-429E-BDF5-180C633B8EB3}"/>
              </a:ext>
            </a:extLst>
          </p:cNvPr>
          <p:cNvSpPr>
            <a:spLocks noGrp="1"/>
          </p:cNvSpPr>
          <p:nvPr>
            <p:ph type="title"/>
          </p:nvPr>
        </p:nvSpPr>
        <p:spPr/>
        <p:txBody>
          <a:bodyPr/>
          <a:lstStyle/>
          <a:p>
            <a:r>
              <a:rPr lang="es-PE" dirty="0"/>
              <a:t>505</a:t>
            </a:r>
          </a:p>
        </p:txBody>
      </p:sp>
      <p:sp>
        <p:nvSpPr>
          <p:cNvPr id="3" name="Marcador de contenido 2">
            <a:extLst>
              <a:ext uri="{FF2B5EF4-FFF2-40B4-BE49-F238E27FC236}">
                <a16:creationId xmlns:a16="http://schemas.microsoft.com/office/drawing/2014/main" id="{5C87723C-5173-4AD9-9E65-F45C812FCD03}"/>
              </a:ext>
            </a:extLst>
          </p:cNvPr>
          <p:cNvSpPr>
            <a:spLocks noGrp="1"/>
          </p:cNvSpPr>
          <p:nvPr>
            <p:ph idx="1"/>
          </p:nvPr>
        </p:nvSpPr>
        <p:spPr/>
        <p:txBody>
          <a:bodyPr>
            <a:normAutofit lnSpcReduction="10000"/>
          </a:bodyPr>
          <a:lstStyle/>
          <a:p>
            <a:r>
              <a:rPr lang="es-PE" dirty="0">
                <a:solidFill>
                  <a:srgbClr val="FF0000"/>
                </a:solidFill>
                <a:latin typeface="Arial Rounded MT Bold" panose="020F0704030504030204" pitchFamily="34" charset="0"/>
              </a:rPr>
              <a:t>2</a:t>
            </a:r>
            <a:r>
              <a:rPr lang="es-PE" dirty="0"/>
              <a:t>. Se </a:t>
            </a:r>
            <a:r>
              <a:rPr lang="es-PE" b="1" dirty="0"/>
              <a:t>describirá el bien con la mayor exactitud posible</a:t>
            </a:r>
            <a:r>
              <a:rPr lang="es-PE" dirty="0"/>
              <a:t>. En caso de inmueble se acompañarán: </a:t>
            </a:r>
            <a:r>
              <a:rPr lang="es-PE" b="1" dirty="0"/>
              <a:t>planos de ubicación y perimétricos</a:t>
            </a:r>
            <a:r>
              <a:rPr lang="es-PE" dirty="0"/>
              <a:t>, así como descripción de las edificaciones existentes, </a:t>
            </a:r>
            <a:r>
              <a:rPr lang="es-PE" u="sng" dirty="0"/>
              <a:t>suscritos por ingeniero o arquitecto colegiado y debidamente visados por la autoridad municipal o administrativa correspondiente</a:t>
            </a:r>
            <a:r>
              <a:rPr lang="es-PE" dirty="0"/>
              <a:t>, según la naturaleza del bien; y, cuando sea el caso, </a:t>
            </a:r>
            <a:r>
              <a:rPr lang="es-PE" b="1" dirty="0"/>
              <a:t>certificación municipal o administrativa sobre la persona que figura como propietaria o poseedora del bien. </a:t>
            </a:r>
          </a:p>
          <a:p>
            <a:r>
              <a:rPr lang="es-PE" b="1" dirty="0"/>
              <a:t>El Juez podrá, si lo considera necesario, exigir la presentación de los comprobantes de pago de los tributos que afecten al bien.</a:t>
            </a:r>
          </a:p>
        </p:txBody>
      </p:sp>
    </p:spTree>
    <p:extLst>
      <p:ext uri="{BB962C8B-B14F-4D97-AF65-F5344CB8AC3E}">
        <p14:creationId xmlns:p14="http://schemas.microsoft.com/office/powerpoint/2010/main" val="3729411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F3964-1C97-4263-8D83-63CDC8A7335B}"/>
              </a:ext>
            </a:extLst>
          </p:cNvPr>
          <p:cNvSpPr>
            <a:spLocks noGrp="1"/>
          </p:cNvSpPr>
          <p:nvPr>
            <p:ph type="title"/>
          </p:nvPr>
        </p:nvSpPr>
        <p:spPr/>
        <p:txBody>
          <a:bodyPr/>
          <a:lstStyle/>
          <a:p>
            <a:r>
              <a:rPr lang="es-PE" dirty="0"/>
              <a:t>505</a:t>
            </a:r>
          </a:p>
        </p:txBody>
      </p:sp>
      <p:sp>
        <p:nvSpPr>
          <p:cNvPr id="3" name="Marcador de contenido 2">
            <a:extLst>
              <a:ext uri="{FF2B5EF4-FFF2-40B4-BE49-F238E27FC236}">
                <a16:creationId xmlns:a16="http://schemas.microsoft.com/office/drawing/2014/main" id="{46CF3551-F362-436F-8B6C-5D7199A0B121}"/>
              </a:ext>
            </a:extLst>
          </p:cNvPr>
          <p:cNvSpPr>
            <a:spLocks noGrp="1"/>
          </p:cNvSpPr>
          <p:nvPr>
            <p:ph idx="1"/>
          </p:nvPr>
        </p:nvSpPr>
        <p:spPr/>
        <p:txBody>
          <a:bodyPr/>
          <a:lstStyle/>
          <a:p>
            <a:r>
              <a:rPr lang="es-PE" b="1" dirty="0">
                <a:solidFill>
                  <a:srgbClr val="FF0000"/>
                </a:solidFill>
                <a:latin typeface="Arial Rounded MT Bold" panose="020F0704030504030204" pitchFamily="34" charset="0"/>
              </a:rPr>
              <a:t>3</a:t>
            </a:r>
            <a:r>
              <a:rPr lang="es-PE" dirty="0"/>
              <a:t>. </a:t>
            </a:r>
            <a:r>
              <a:rPr lang="es-PE" sz="2800" dirty="0"/>
              <a:t>Tratándose de bienes inscribibles en un registro público o privado, se acompañará, además, copia literal de los asientos respectivos de los últimos diez años, si se trata de inmuebles urbanos, o de cinco años si se trata de inmuebles rústicos o bienes muebles, o certificación que acredite que los bienes no se encuentran inscritos</a:t>
            </a:r>
          </a:p>
        </p:txBody>
      </p:sp>
    </p:spTree>
    <p:extLst>
      <p:ext uri="{BB962C8B-B14F-4D97-AF65-F5344CB8AC3E}">
        <p14:creationId xmlns:p14="http://schemas.microsoft.com/office/powerpoint/2010/main" val="2974305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A432F-9880-4417-8826-91ADCEDC0AD8}"/>
              </a:ext>
            </a:extLst>
          </p:cNvPr>
          <p:cNvSpPr>
            <a:spLocks noGrp="1"/>
          </p:cNvSpPr>
          <p:nvPr>
            <p:ph type="title"/>
          </p:nvPr>
        </p:nvSpPr>
        <p:spPr/>
        <p:txBody>
          <a:bodyPr/>
          <a:lstStyle/>
          <a:p>
            <a:r>
              <a:rPr lang="es-PE" b="1" dirty="0"/>
              <a:t>c)</a:t>
            </a:r>
            <a:endParaRPr lang="es-PE" dirty="0"/>
          </a:p>
        </p:txBody>
      </p:sp>
      <p:sp>
        <p:nvSpPr>
          <p:cNvPr id="3" name="Marcador de contenido 2">
            <a:extLst>
              <a:ext uri="{FF2B5EF4-FFF2-40B4-BE49-F238E27FC236}">
                <a16:creationId xmlns:a16="http://schemas.microsoft.com/office/drawing/2014/main" id="{9C05B8C7-7D86-4A0F-ABC3-4CE19033D9E1}"/>
              </a:ext>
            </a:extLst>
          </p:cNvPr>
          <p:cNvSpPr>
            <a:spLocks noGrp="1"/>
          </p:cNvSpPr>
          <p:nvPr>
            <p:ph idx="1"/>
          </p:nvPr>
        </p:nvSpPr>
        <p:spPr/>
        <p:txBody>
          <a:bodyPr>
            <a:normAutofit fontScale="92500" lnSpcReduction="20000"/>
          </a:bodyPr>
          <a:lstStyle/>
          <a:p>
            <a:r>
              <a:rPr lang="es-PE" b="1" dirty="0"/>
              <a:t>El Notario </a:t>
            </a:r>
            <a:r>
              <a:rPr lang="es-PE" b="1" dirty="0">
                <a:latin typeface="Arial Rounded MT Bold" panose="020F0704030504030204" pitchFamily="34" charset="0"/>
              </a:rPr>
              <a:t>mandará a publicar un resumen de la solicitud</a:t>
            </a:r>
            <a:r>
              <a:rPr lang="es-PE" b="1" dirty="0"/>
              <a:t>, por </a:t>
            </a:r>
            <a:r>
              <a:rPr lang="es-PE" b="1" dirty="0">
                <a:solidFill>
                  <a:srgbClr val="FF0000"/>
                </a:solidFill>
                <a:latin typeface="Arial Rounded MT Bold" panose="020F0704030504030204" pitchFamily="34" charset="0"/>
              </a:rPr>
              <a:t>3 (tres) veces, </a:t>
            </a:r>
            <a:r>
              <a:rPr lang="es-PE" b="1" dirty="0"/>
              <a:t>con </a:t>
            </a:r>
            <a:r>
              <a:rPr lang="es-PE" b="1" dirty="0">
                <a:latin typeface="Arial Rounded MT Bold" panose="020F0704030504030204" pitchFamily="34" charset="0"/>
              </a:rPr>
              <a:t>intervalos de 3 (tres) días </a:t>
            </a:r>
            <a:r>
              <a:rPr lang="es-PE" b="1" dirty="0"/>
              <a:t>en el </a:t>
            </a:r>
          </a:p>
          <a:p>
            <a:r>
              <a:rPr lang="es-PE" b="1" dirty="0"/>
              <a:t>Diario Oficial El Peruano o en el diario autorizado a publicar los avisos judiciales y </a:t>
            </a:r>
          </a:p>
          <a:p>
            <a:r>
              <a:rPr lang="es-PE" b="1" dirty="0"/>
              <a:t>en uno de circulación nacional. </a:t>
            </a:r>
          </a:p>
          <a:p>
            <a:r>
              <a:rPr lang="es-PE" b="1" dirty="0"/>
              <a:t>En el aviso debe indicarse el nombre y la dirección del Notario donde se hace el trámite. </a:t>
            </a:r>
          </a:p>
          <a:p>
            <a:r>
              <a:rPr lang="es-PE" b="1" dirty="0">
                <a:solidFill>
                  <a:srgbClr val="FF0000"/>
                </a:solidFill>
              </a:rPr>
              <a:t>Asimismo, solicitará al registro respectivo la anotación preventiva de la solicitud.</a:t>
            </a:r>
            <a:endParaRPr lang="es-PE" dirty="0">
              <a:solidFill>
                <a:srgbClr val="FF0000"/>
              </a:solidFill>
            </a:endParaRPr>
          </a:p>
          <a:p>
            <a:endParaRPr lang="es-PE" dirty="0"/>
          </a:p>
        </p:txBody>
      </p:sp>
    </p:spTree>
    <p:extLst>
      <p:ext uri="{BB962C8B-B14F-4D97-AF65-F5344CB8AC3E}">
        <p14:creationId xmlns:p14="http://schemas.microsoft.com/office/powerpoint/2010/main" val="1240087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9B37-F050-482E-B0C8-B06F1257ED9F}"/>
              </a:ext>
            </a:extLst>
          </p:cNvPr>
          <p:cNvSpPr>
            <a:spLocks noGrp="1"/>
          </p:cNvSpPr>
          <p:nvPr>
            <p:ph type="title"/>
          </p:nvPr>
        </p:nvSpPr>
        <p:spPr/>
        <p:txBody>
          <a:bodyPr/>
          <a:lstStyle/>
          <a:p>
            <a:r>
              <a:rPr lang="es-PE" b="1" dirty="0"/>
              <a:t>d) </a:t>
            </a:r>
            <a:endParaRPr lang="es-PE" dirty="0"/>
          </a:p>
        </p:txBody>
      </p:sp>
      <p:sp>
        <p:nvSpPr>
          <p:cNvPr id="3" name="Marcador de contenido 2">
            <a:extLst>
              <a:ext uri="{FF2B5EF4-FFF2-40B4-BE49-F238E27FC236}">
                <a16:creationId xmlns:a16="http://schemas.microsoft.com/office/drawing/2014/main" id="{4FDA73D4-01E3-4A89-A719-5441DD56791B}"/>
              </a:ext>
            </a:extLst>
          </p:cNvPr>
          <p:cNvSpPr>
            <a:spLocks noGrp="1"/>
          </p:cNvSpPr>
          <p:nvPr>
            <p:ph idx="1"/>
          </p:nvPr>
        </p:nvSpPr>
        <p:spPr/>
        <p:txBody>
          <a:bodyPr/>
          <a:lstStyle/>
          <a:p>
            <a:pPr algn="ctr"/>
            <a:r>
              <a:rPr lang="es-PE" sz="3200" b="1" dirty="0"/>
              <a:t>Sin perjuicio de las publicaciones antes mencionadas, </a:t>
            </a:r>
            <a:r>
              <a:rPr lang="es-PE" sz="3200" b="1" dirty="0">
                <a:solidFill>
                  <a:srgbClr val="FF0000"/>
                </a:solidFill>
                <a:latin typeface="Arial Rounded MT Bold" panose="020F0704030504030204" pitchFamily="34" charset="0"/>
              </a:rPr>
              <a:t>el Notario notificará a los </a:t>
            </a:r>
            <a:r>
              <a:rPr lang="es-PE" sz="3200" b="1" dirty="0">
                <a:solidFill>
                  <a:srgbClr val="002060"/>
                </a:solidFill>
                <a:latin typeface="Arial Rounded MT Bold" panose="020F0704030504030204" pitchFamily="34" charset="0"/>
              </a:rPr>
              <a:t>interesados y colindantes </a:t>
            </a:r>
            <a:r>
              <a:rPr lang="es-PE" sz="3200" b="1" dirty="0">
                <a:solidFill>
                  <a:srgbClr val="FF0000"/>
                </a:solidFill>
                <a:latin typeface="Arial Rounded MT Bold" panose="020F0704030504030204" pitchFamily="34" charset="0"/>
              </a:rPr>
              <a:t>cuyas direcciones sean conocidas y </a:t>
            </a:r>
            <a:r>
              <a:rPr lang="es-PE" sz="3200" b="1" dirty="0">
                <a:solidFill>
                  <a:srgbClr val="002060"/>
                </a:solidFill>
                <a:latin typeface="Arial Rounded MT Bold" panose="020F0704030504030204" pitchFamily="34" charset="0"/>
              </a:rPr>
              <a:t>colocará carteles </a:t>
            </a:r>
            <a:r>
              <a:rPr lang="es-PE" sz="3200" b="1" dirty="0"/>
              <a:t>en el inmueble objeto del pedido de prescripción adquisitiva de dominio.</a:t>
            </a:r>
            <a:endParaRPr lang="es-PE" sz="3200" dirty="0"/>
          </a:p>
          <a:p>
            <a:endParaRPr lang="es-PE" dirty="0"/>
          </a:p>
        </p:txBody>
      </p:sp>
    </p:spTree>
    <p:extLst>
      <p:ext uri="{BB962C8B-B14F-4D97-AF65-F5344CB8AC3E}">
        <p14:creationId xmlns:p14="http://schemas.microsoft.com/office/powerpoint/2010/main" val="3057572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DA36A-0CE4-4CBC-8612-FD812CE8741E}"/>
              </a:ext>
            </a:extLst>
          </p:cNvPr>
          <p:cNvSpPr>
            <a:spLocks noGrp="1"/>
          </p:cNvSpPr>
          <p:nvPr>
            <p:ph type="title"/>
          </p:nvPr>
        </p:nvSpPr>
        <p:spPr/>
        <p:txBody>
          <a:bodyPr/>
          <a:lstStyle/>
          <a:p>
            <a:r>
              <a:rPr lang="es-PE" b="1" dirty="0"/>
              <a:t>e) </a:t>
            </a:r>
            <a:endParaRPr lang="es-PE" dirty="0"/>
          </a:p>
        </p:txBody>
      </p:sp>
      <p:sp>
        <p:nvSpPr>
          <p:cNvPr id="3" name="Marcador de contenido 2">
            <a:extLst>
              <a:ext uri="{FF2B5EF4-FFF2-40B4-BE49-F238E27FC236}">
                <a16:creationId xmlns:a16="http://schemas.microsoft.com/office/drawing/2014/main" id="{5A2629C0-CC40-4758-A91C-8FAB3EEBBB5D}"/>
              </a:ext>
            </a:extLst>
          </p:cNvPr>
          <p:cNvSpPr>
            <a:spLocks noGrp="1"/>
          </p:cNvSpPr>
          <p:nvPr>
            <p:ph idx="1"/>
          </p:nvPr>
        </p:nvSpPr>
        <p:spPr/>
        <p:txBody>
          <a:bodyPr/>
          <a:lstStyle/>
          <a:p>
            <a:r>
              <a:rPr lang="es-PE" b="1" dirty="0"/>
              <a:t>El Notario </a:t>
            </a:r>
            <a:r>
              <a:rPr lang="es-PE" b="1" dirty="0">
                <a:solidFill>
                  <a:srgbClr val="002060"/>
                </a:solidFill>
                <a:latin typeface="Arial Rounded MT Bold" panose="020F0704030504030204" pitchFamily="34" charset="0"/>
              </a:rPr>
              <a:t>obligatoriamente se constituirá en el inmueble materia de la solicitud</a:t>
            </a:r>
            <a:r>
              <a:rPr lang="es-PE" b="1" dirty="0"/>
              <a:t>, </a:t>
            </a:r>
            <a:r>
              <a:rPr lang="es-PE" b="1" u="sng" dirty="0">
                <a:solidFill>
                  <a:srgbClr val="FF0000"/>
                </a:solidFill>
              </a:rPr>
              <a:t>extendiendo un acta de presencia</a:t>
            </a:r>
            <a:r>
              <a:rPr lang="es-PE" b="1" dirty="0"/>
              <a:t>, </a:t>
            </a:r>
            <a:r>
              <a:rPr lang="es-PE" b="1" i="1" dirty="0">
                <a:latin typeface="Arial Rounded MT Bold" panose="020F0704030504030204" pitchFamily="34" charset="0"/>
              </a:rPr>
              <a:t>en la que se </a:t>
            </a:r>
            <a:r>
              <a:rPr lang="es-PE" b="1" i="1" u="sng" dirty="0">
                <a:latin typeface="Arial Rounded MT Bold" panose="020F0704030504030204" pitchFamily="34" charset="0"/>
              </a:rPr>
              <a:t>compruebe </a:t>
            </a:r>
            <a:r>
              <a:rPr lang="es-PE" b="1" i="1" dirty="0">
                <a:latin typeface="Arial Rounded MT Bold" panose="020F0704030504030204" pitchFamily="34" charset="0"/>
              </a:rPr>
              <a:t>la posesión pacífica y pública del solicitante.</a:t>
            </a:r>
            <a:r>
              <a:rPr lang="es-PE" b="1" dirty="0"/>
              <a:t> </a:t>
            </a:r>
          </a:p>
          <a:p>
            <a:r>
              <a:rPr lang="es-PE" b="1" dirty="0"/>
              <a:t>En dicha acta se consignará la descripción y características del inmueble, así como el resultado de la declaración de quienes se encuentren en los predios colindantes.</a:t>
            </a:r>
            <a:endParaRPr lang="es-PE" dirty="0"/>
          </a:p>
        </p:txBody>
      </p:sp>
    </p:spTree>
    <p:extLst>
      <p:ext uri="{BB962C8B-B14F-4D97-AF65-F5344CB8AC3E}">
        <p14:creationId xmlns:p14="http://schemas.microsoft.com/office/powerpoint/2010/main" val="1731242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2C696-36C6-4087-BA0D-89E80A1FB058}"/>
              </a:ext>
            </a:extLst>
          </p:cNvPr>
          <p:cNvSpPr>
            <a:spLocks noGrp="1"/>
          </p:cNvSpPr>
          <p:nvPr>
            <p:ph type="title"/>
          </p:nvPr>
        </p:nvSpPr>
        <p:spPr>
          <a:xfrm>
            <a:off x="1295402" y="982132"/>
            <a:ext cx="9601196" cy="316581"/>
          </a:xfrm>
        </p:spPr>
        <p:txBody>
          <a:bodyPr>
            <a:normAutofit fontScale="90000"/>
          </a:bodyPr>
          <a:lstStyle/>
          <a:p>
            <a:r>
              <a:rPr lang="es-PE" b="1" dirty="0"/>
              <a:t>f) </a:t>
            </a:r>
            <a:endParaRPr lang="es-PE" dirty="0"/>
          </a:p>
        </p:txBody>
      </p:sp>
      <p:sp>
        <p:nvSpPr>
          <p:cNvPr id="3" name="Marcador de contenido 2">
            <a:extLst>
              <a:ext uri="{FF2B5EF4-FFF2-40B4-BE49-F238E27FC236}">
                <a16:creationId xmlns:a16="http://schemas.microsoft.com/office/drawing/2014/main" id="{7D4AB00C-7FAC-45C0-948E-7AAA6265315E}"/>
              </a:ext>
            </a:extLst>
          </p:cNvPr>
          <p:cNvSpPr>
            <a:spLocks noGrp="1"/>
          </p:cNvSpPr>
          <p:nvPr>
            <p:ph idx="1"/>
          </p:nvPr>
        </p:nvSpPr>
        <p:spPr>
          <a:xfrm>
            <a:off x="1295401" y="1537252"/>
            <a:ext cx="9601196" cy="4338616"/>
          </a:xfrm>
        </p:spPr>
        <p:txBody>
          <a:bodyPr>
            <a:normAutofit fontScale="92500"/>
          </a:bodyPr>
          <a:lstStyle/>
          <a:p>
            <a:r>
              <a:rPr lang="es-PE" b="1" dirty="0">
                <a:solidFill>
                  <a:srgbClr val="FF0000"/>
                </a:solidFill>
                <a:latin typeface="Arial Rounded MT Bold" panose="020F0704030504030204" pitchFamily="34" charset="0"/>
              </a:rPr>
              <a:t>Transcurrido el término de 25 (veinticinco) días </a:t>
            </a:r>
            <a:r>
              <a:rPr lang="es-PE" b="1" dirty="0"/>
              <a:t>desde la fecha de la última publicación, </a:t>
            </a:r>
            <a:r>
              <a:rPr lang="es-PE" b="1" dirty="0">
                <a:solidFill>
                  <a:srgbClr val="FF0000"/>
                </a:solidFill>
                <a:latin typeface="Arial Rounded MT Bold" panose="020F0704030504030204" pitchFamily="34" charset="0"/>
              </a:rPr>
              <a:t>sin mediar oposición</a:t>
            </a:r>
            <a:r>
              <a:rPr lang="es-PE" b="1" dirty="0"/>
              <a:t>, el Notario completará el </a:t>
            </a:r>
          </a:p>
          <a:p>
            <a:r>
              <a:rPr lang="es-PE" b="1" dirty="0"/>
              <a:t>formulario registral o elevará a escritura pública la solicitud, </a:t>
            </a:r>
            <a:r>
              <a:rPr lang="es-PE" b="1" dirty="0">
                <a:solidFill>
                  <a:srgbClr val="002060"/>
                </a:solidFill>
                <a:latin typeface="Arial Rounded MT Bold" panose="020F0704030504030204" pitchFamily="34" charset="0"/>
              </a:rPr>
              <a:t>en ambos casos declarando adquirida la propiedad del bien por prescripción</a:t>
            </a:r>
            <a:r>
              <a:rPr lang="es-PE" b="1" dirty="0"/>
              <a:t>. Sólo en caso de haber optado el solicitante por elevar a escritura pública la solicitud, se insertarán a la misma los avisos, el acta de presencia y demás instrumentos que el solicitante o el Notario consideren necesarios, acompañándose al </a:t>
            </a:r>
            <a:r>
              <a:rPr lang="es-PE" b="1" u="sng" dirty="0"/>
              <a:t>Registro como parte notarial únicamente el formulario registral debidamente llenado</a:t>
            </a:r>
            <a:r>
              <a:rPr lang="es-PE" b="1" dirty="0"/>
              <a:t>. Si se opta por presentar a los Registros Públicos sólo el Formulario Registral, </a:t>
            </a:r>
            <a:r>
              <a:rPr lang="es-PE" b="1" dirty="0">
                <a:solidFill>
                  <a:srgbClr val="FF0000"/>
                </a:solidFill>
                <a:latin typeface="Arial Rounded MT Bold" panose="020F0704030504030204" pitchFamily="34" charset="0"/>
              </a:rPr>
              <a:t>el Notario archivará los actuados en el Registro Notarial de Asuntos No Contenciosos.</a:t>
            </a:r>
            <a:endParaRPr lang="es-PE" dirty="0">
              <a:solidFill>
                <a:srgbClr val="FF0000"/>
              </a:solidFill>
              <a:latin typeface="Arial Rounded MT Bold" panose="020F0704030504030204" pitchFamily="34" charset="0"/>
            </a:endParaRPr>
          </a:p>
          <a:p>
            <a:endParaRPr lang="es-PE" dirty="0"/>
          </a:p>
        </p:txBody>
      </p:sp>
    </p:spTree>
    <p:extLst>
      <p:ext uri="{BB962C8B-B14F-4D97-AF65-F5344CB8AC3E}">
        <p14:creationId xmlns:p14="http://schemas.microsoft.com/office/powerpoint/2010/main" val="186128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D26E33-287F-48DC-B155-354E5D2862F1}"/>
              </a:ext>
            </a:extLst>
          </p:cNvPr>
          <p:cNvSpPr>
            <a:spLocks noGrp="1"/>
          </p:cNvSpPr>
          <p:nvPr>
            <p:ph idx="1"/>
          </p:nvPr>
        </p:nvSpPr>
        <p:spPr>
          <a:xfrm>
            <a:off x="1295401" y="1285461"/>
            <a:ext cx="9601196" cy="4929809"/>
          </a:xfrm>
        </p:spPr>
        <p:txBody>
          <a:bodyPr>
            <a:noAutofit/>
          </a:bodyPr>
          <a:lstStyle/>
          <a:p>
            <a:r>
              <a:rPr lang="es-PE" sz="3200" dirty="0"/>
              <a:t>Según un ambiguo texto de las XII Tablas, consistía en la adquisición de la propiedad por el paso del tiempo: transcurridos dos años para los fundos y un año para las demás cosas, el poseedor se convertía en propietario, demostrando tan sólo que la cosa había estado en su poder durante el tiempo indicado. Es más probable que en esta época sólo eran necesarios la posesión y el tiempo; la buena fe y el justo título como elementos imprescindibles de la usucapión fueron producto de una elaboración jurisprudencial más evolucionada y tardía.</a:t>
            </a:r>
          </a:p>
        </p:txBody>
      </p:sp>
    </p:spTree>
    <p:extLst>
      <p:ext uri="{BB962C8B-B14F-4D97-AF65-F5344CB8AC3E}">
        <p14:creationId xmlns:p14="http://schemas.microsoft.com/office/powerpoint/2010/main" val="637723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ED0B1-9DF5-4769-8FF2-EFD7234AC5B2}"/>
              </a:ext>
            </a:extLst>
          </p:cNvPr>
          <p:cNvSpPr>
            <a:spLocks noGrp="1"/>
          </p:cNvSpPr>
          <p:nvPr>
            <p:ph type="title"/>
          </p:nvPr>
        </p:nvSpPr>
        <p:spPr/>
        <p:txBody>
          <a:bodyPr/>
          <a:lstStyle/>
          <a:p>
            <a:r>
              <a:rPr lang="es-PE" b="1" dirty="0"/>
              <a:t>h) </a:t>
            </a:r>
            <a:endParaRPr lang="es-PE" dirty="0"/>
          </a:p>
        </p:txBody>
      </p:sp>
      <p:sp>
        <p:nvSpPr>
          <p:cNvPr id="3" name="Marcador de contenido 2">
            <a:extLst>
              <a:ext uri="{FF2B5EF4-FFF2-40B4-BE49-F238E27FC236}">
                <a16:creationId xmlns:a16="http://schemas.microsoft.com/office/drawing/2014/main" id="{95A64B68-7758-4B8C-A0D8-3996B9F7D53A}"/>
              </a:ext>
            </a:extLst>
          </p:cNvPr>
          <p:cNvSpPr>
            <a:spLocks noGrp="1"/>
          </p:cNvSpPr>
          <p:nvPr>
            <p:ph idx="1"/>
          </p:nvPr>
        </p:nvSpPr>
        <p:spPr/>
        <p:txBody>
          <a:bodyPr/>
          <a:lstStyle/>
          <a:p>
            <a:pPr algn="ctr"/>
            <a:r>
              <a:rPr lang="es-PE" sz="4400" b="1" dirty="0"/>
              <a:t>El Notario presentará a los Registros Públicos copias certificadas de los planos a que se refiere la Ley Nº 27157.</a:t>
            </a:r>
            <a:endParaRPr lang="es-PE" sz="4400" dirty="0"/>
          </a:p>
          <a:p>
            <a:endParaRPr lang="es-PE" dirty="0"/>
          </a:p>
        </p:txBody>
      </p:sp>
    </p:spTree>
    <p:extLst>
      <p:ext uri="{BB962C8B-B14F-4D97-AF65-F5344CB8AC3E}">
        <p14:creationId xmlns:p14="http://schemas.microsoft.com/office/powerpoint/2010/main" val="3703399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6C93D6-7396-44CA-A08A-879418576281}"/>
              </a:ext>
            </a:extLst>
          </p:cNvPr>
          <p:cNvSpPr>
            <a:spLocks noGrp="1"/>
          </p:cNvSpPr>
          <p:nvPr>
            <p:ph idx="1"/>
          </p:nvPr>
        </p:nvSpPr>
        <p:spPr>
          <a:xfrm>
            <a:off x="1295401" y="1073426"/>
            <a:ext cx="9601196" cy="4802442"/>
          </a:xfrm>
        </p:spPr>
        <p:txBody>
          <a:bodyPr>
            <a:normAutofit lnSpcReduction="10000"/>
          </a:bodyPr>
          <a:lstStyle/>
          <a:p>
            <a:r>
              <a:rPr lang="es-PE" b="1" dirty="0"/>
              <a:t>i) El instrumento público notarial o el formulario registral suscrito por el Notario que declara la propiedad por prescripción adquisitiva de dominio </a:t>
            </a:r>
            <a:r>
              <a:rPr lang="es-PE" b="1" dirty="0">
                <a:solidFill>
                  <a:srgbClr val="FF0000"/>
                </a:solidFill>
                <a:latin typeface="Arial Rounded MT Bold" panose="020F0704030504030204" pitchFamily="34" charset="0"/>
              </a:rPr>
              <a:t>es título suficiente para la inscripción de la propiedad en el registro respectivo </a:t>
            </a:r>
            <a:r>
              <a:rPr lang="es-PE" b="1" dirty="0">
                <a:solidFill>
                  <a:srgbClr val="7030A0"/>
                </a:solidFill>
                <a:latin typeface="Arial Rounded MT Bold" panose="020F0704030504030204" pitchFamily="34" charset="0"/>
              </a:rPr>
              <a:t>y la cancelación del asiento registral a favor del antiguo propietario.</a:t>
            </a:r>
            <a:endParaRPr lang="es-PE" dirty="0">
              <a:solidFill>
                <a:srgbClr val="7030A0"/>
              </a:solidFill>
              <a:latin typeface="Arial Rounded MT Bold" panose="020F0704030504030204" pitchFamily="34" charset="0"/>
            </a:endParaRPr>
          </a:p>
          <a:p>
            <a:r>
              <a:rPr lang="es-PE" b="1" dirty="0"/>
              <a:t> </a:t>
            </a:r>
            <a:endParaRPr lang="es-PE" dirty="0"/>
          </a:p>
          <a:p>
            <a:r>
              <a:rPr lang="es-PE" b="1" dirty="0"/>
              <a:t>	j) </a:t>
            </a:r>
            <a:r>
              <a:rPr lang="es-PE" dirty="0">
                <a:latin typeface="Arial Rounded MT Bold" panose="020F0704030504030204" pitchFamily="34" charset="0"/>
              </a:rPr>
              <a:t>Los términos se contarán por días hábiles</a:t>
            </a:r>
            <a:r>
              <a:rPr lang="es-PE" b="1" dirty="0"/>
              <a:t>, </a:t>
            </a:r>
            <a:r>
              <a:rPr lang="es-PE" b="1" dirty="0">
                <a:solidFill>
                  <a:srgbClr val="7030A0"/>
                </a:solidFill>
                <a:latin typeface="Arial Rounded MT Bold" panose="020F0704030504030204" pitchFamily="34" charset="0"/>
              </a:rPr>
              <a:t>conforme con lo dispuesto por el Artículo 141 del Código Procesal Civil.</a:t>
            </a:r>
            <a:endParaRPr lang="es-PE" dirty="0">
              <a:solidFill>
                <a:srgbClr val="7030A0"/>
              </a:solidFill>
              <a:latin typeface="Arial Rounded MT Bold" panose="020F0704030504030204" pitchFamily="34" charset="0"/>
            </a:endParaRPr>
          </a:p>
          <a:p>
            <a:r>
              <a:rPr lang="es-PE" b="1" dirty="0"/>
              <a:t> </a:t>
            </a:r>
            <a:endParaRPr lang="es-PE" dirty="0"/>
          </a:p>
          <a:p>
            <a:r>
              <a:rPr lang="es-PE" b="1" dirty="0"/>
              <a:t>	k) El presente trámite comprende también a la declaración de prescripción adquisitiva de dominio </a:t>
            </a:r>
            <a:r>
              <a:rPr lang="es-PE" b="1" dirty="0">
                <a:latin typeface="Arial Rounded MT Bold" panose="020F0704030504030204" pitchFamily="34" charset="0"/>
              </a:rPr>
              <a:t>de terrenos ubicados en zonas urbanas que no cuenten con edificaciones</a:t>
            </a:r>
            <a:endParaRPr lang="es-PE" dirty="0">
              <a:latin typeface="Arial Rounded MT Bold" panose="020F0704030504030204" pitchFamily="34" charset="0"/>
            </a:endParaRPr>
          </a:p>
        </p:txBody>
      </p:sp>
    </p:spTree>
    <p:extLst>
      <p:ext uri="{BB962C8B-B14F-4D97-AF65-F5344CB8AC3E}">
        <p14:creationId xmlns:p14="http://schemas.microsoft.com/office/powerpoint/2010/main" val="2671950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34BD4-9513-43C7-BCC0-A1496559DA25}"/>
              </a:ext>
            </a:extLst>
          </p:cNvPr>
          <p:cNvSpPr>
            <a:spLocks noGrp="1"/>
          </p:cNvSpPr>
          <p:nvPr>
            <p:ph type="title"/>
          </p:nvPr>
        </p:nvSpPr>
        <p:spPr>
          <a:xfrm>
            <a:off x="1295402" y="982132"/>
            <a:ext cx="9601196" cy="806911"/>
          </a:xfrm>
        </p:spPr>
        <p:txBody>
          <a:bodyPr/>
          <a:lstStyle/>
          <a:p>
            <a:r>
              <a:rPr lang="es-PE" b="1" dirty="0">
                <a:latin typeface="Arial Rounded MT Bold" panose="020F0704030504030204" pitchFamily="34" charset="0"/>
              </a:rPr>
              <a:t>OPOSICIÓN</a:t>
            </a:r>
          </a:p>
        </p:txBody>
      </p:sp>
      <p:sp>
        <p:nvSpPr>
          <p:cNvPr id="3" name="Marcador de contenido 2">
            <a:extLst>
              <a:ext uri="{FF2B5EF4-FFF2-40B4-BE49-F238E27FC236}">
                <a16:creationId xmlns:a16="http://schemas.microsoft.com/office/drawing/2014/main" id="{A81AABA7-6D20-4B65-B2F6-BA58E59E8F40}"/>
              </a:ext>
            </a:extLst>
          </p:cNvPr>
          <p:cNvSpPr>
            <a:spLocks noGrp="1"/>
          </p:cNvSpPr>
          <p:nvPr>
            <p:ph idx="1"/>
          </p:nvPr>
        </p:nvSpPr>
        <p:spPr>
          <a:xfrm>
            <a:off x="1295401" y="1961322"/>
            <a:ext cx="9601196" cy="3914546"/>
          </a:xfrm>
        </p:spPr>
        <p:txBody>
          <a:bodyPr>
            <a:normAutofit lnSpcReduction="10000"/>
          </a:bodyPr>
          <a:lstStyle/>
          <a:p>
            <a:r>
              <a:rPr lang="es-PE" b="1" dirty="0"/>
              <a:t>Si existe oposición de </a:t>
            </a:r>
            <a:r>
              <a:rPr lang="es-PE" b="1" dirty="0">
                <a:solidFill>
                  <a:srgbClr val="7030A0"/>
                </a:solidFill>
                <a:latin typeface="Arial Rounded MT Bold" panose="020F0704030504030204" pitchFamily="34" charset="0"/>
              </a:rPr>
              <a:t>algún tercero </a:t>
            </a:r>
            <a:r>
              <a:rPr lang="es-PE" b="1" dirty="0"/>
              <a:t>el </a:t>
            </a:r>
            <a:r>
              <a:rPr lang="es-PE" b="1" dirty="0">
                <a:solidFill>
                  <a:srgbClr val="FF0000"/>
                </a:solidFill>
                <a:latin typeface="Arial Rounded MT Bold" panose="020F0704030504030204" pitchFamily="34" charset="0"/>
              </a:rPr>
              <a:t>Notario dará por finalizado el trámite</a:t>
            </a:r>
            <a:r>
              <a:rPr lang="es-PE" b="1" dirty="0"/>
              <a:t> comunicando de este hecho: </a:t>
            </a:r>
          </a:p>
          <a:p>
            <a:r>
              <a:rPr lang="es-PE" b="1" dirty="0"/>
              <a:t>al solicitante, </a:t>
            </a:r>
          </a:p>
          <a:p>
            <a:r>
              <a:rPr lang="es-PE" b="1" dirty="0"/>
              <a:t>al Colegio de Notarios y </a:t>
            </a:r>
          </a:p>
          <a:p>
            <a:r>
              <a:rPr lang="es-PE" b="1" dirty="0"/>
              <a:t>a la oficina registral correspondiente. </a:t>
            </a:r>
          </a:p>
          <a:p>
            <a:pPr marL="0" indent="0">
              <a:buNone/>
            </a:pPr>
            <a:r>
              <a:rPr lang="es-PE" b="1" dirty="0"/>
              <a:t>En este supuesto, el solicitante </a:t>
            </a:r>
            <a:r>
              <a:rPr lang="es-PE" b="1" dirty="0">
                <a:solidFill>
                  <a:srgbClr val="FF0000"/>
                </a:solidFill>
              </a:rPr>
              <a:t>tiene expedito su derecho </a:t>
            </a:r>
            <a:r>
              <a:rPr lang="es-PE" b="1" dirty="0"/>
              <a:t>para demandar la declaración de propiedad por prescripción adquisitiva de dominio en sede judicial o recurrir a la vía arbitral, de ser el caso. (en contra art. 6 de lay 26662)</a:t>
            </a:r>
            <a:endParaRPr lang="es-PE" dirty="0"/>
          </a:p>
          <a:p>
            <a:endParaRPr lang="es-PE" dirty="0"/>
          </a:p>
        </p:txBody>
      </p:sp>
    </p:spTree>
    <p:extLst>
      <p:ext uri="{BB962C8B-B14F-4D97-AF65-F5344CB8AC3E}">
        <p14:creationId xmlns:p14="http://schemas.microsoft.com/office/powerpoint/2010/main" val="1133577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30169-8971-4EB0-AEF7-88B292955611}"/>
              </a:ext>
            </a:extLst>
          </p:cNvPr>
          <p:cNvSpPr>
            <a:spLocks noGrp="1"/>
          </p:cNvSpPr>
          <p:nvPr>
            <p:ph type="title"/>
          </p:nvPr>
        </p:nvSpPr>
        <p:spPr/>
        <p:txBody>
          <a:bodyPr/>
          <a:lstStyle/>
          <a:p>
            <a:r>
              <a:rPr lang="es-PE" dirty="0"/>
              <a:t>TUO </a:t>
            </a:r>
            <a:r>
              <a:rPr lang="es-PE" b="1" dirty="0"/>
              <a:t>RGTO</a:t>
            </a:r>
            <a:r>
              <a:rPr lang="es-PE" dirty="0"/>
              <a:t> </a:t>
            </a:r>
          </a:p>
        </p:txBody>
      </p:sp>
      <p:sp>
        <p:nvSpPr>
          <p:cNvPr id="3" name="Marcador de contenido 2">
            <a:extLst>
              <a:ext uri="{FF2B5EF4-FFF2-40B4-BE49-F238E27FC236}">
                <a16:creationId xmlns:a16="http://schemas.microsoft.com/office/drawing/2014/main" id="{2BE77339-C0E7-4231-9961-5A1F727407F9}"/>
              </a:ext>
            </a:extLst>
          </p:cNvPr>
          <p:cNvSpPr>
            <a:spLocks noGrp="1"/>
          </p:cNvSpPr>
          <p:nvPr>
            <p:ph idx="1"/>
          </p:nvPr>
        </p:nvSpPr>
        <p:spPr/>
        <p:txBody>
          <a:bodyPr>
            <a:normAutofit/>
          </a:bodyPr>
          <a:lstStyle/>
          <a:p>
            <a:pPr algn="ctr"/>
            <a:r>
              <a:rPr lang="es-PE" sz="6000" dirty="0">
                <a:latin typeface="Arial Black" panose="020B0A04020102020204" pitchFamily="34" charset="0"/>
              </a:rPr>
              <a:t>DE LA LEY 27157</a:t>
            </a:r>
          </a:p>
        </p:txBody>
      </p:sp>
    </p:spTree>
    <p:extLst>
      <p:ext uri="{BB962C8B-B14F-4D97-AF65-F5344CB8AC3E}">
        <p14:creationId xmlns:p14="http://schemas.microsoft.com/office/powerpoint/2010/main" val="839961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792CA-7A9B-4E04-88FD-DE0A9383C545}"/>
              </a:ext>
            </a:extLst>
          </p:cNvPr>
          <p:cNvSpPr>
            <a:spLocks noGrp="1"/>
          </p:cNvSpPr>
          <p:nvPr>
            <p:ph type="title"/>
          </p:nvPr>
        </p:nvSpPr>
        <p:spPr>
          <a:xfrm>
            <a:off x="1295402" y="982132"/>
            <a:ext cx="9601196" cy="581625"/>
          </a:xfrm>
        </p:spPr>
        <p:txBody>
          <a:bodyPr>
            <a:normAutofit fontScale="90000"/>
          </a:bodyPr>
          <a:lstStyle/>
          <a:p>
            <a:br>
              <a:rPr lang="es-PE" b="1" dirty="0"/>
            </a:br>
            <a:r>
              <a:rPr lang="es-PE" b="1" dirty="0"/>
              <a:t>Artículo 4.- Regularización</a:t>
            </a:r>
            <a:br>
              <a:rPr lang="es-PE" dirty="0"/>
            </a:br>
            <a:endParaRPr lang="es-PE" dirty="0"/>
          </a:p>
        </p:txBody>
      </p:sp>
      <p:sp>
        <p:nvSpPr>
          <p:cNvPr id="3" name="Marcador de contenido 2">
            <a:extLst>
              <a:ext uri="{FF2B5EF4-FFF2-40B4-BE49-F238E27FC236}">
                <a16:creationId xmlns:a16="http://schemas.microsoft.com/office/drawing/2014/main" id="{880F070A-D3FB-45B1-9620-FFD3A3A222A3}"/>
              </a:ext>
            </a:extLst>
          </p:cNvPr>
          <p:cNvSpPr>
            <a:spLocks noGrp="1"/>
          </p:cNvSpPr>
          <p:nvPr>
            <p:ph idx="1"/>
          </p:nvPr>
        </p:nvSpPr>
        <p:spPr>
          <a:xfrm>
            <a:off x="1295401" y="1696279"/>
            <a:ext cx="9601196" cy="4452730"/>
          </a:xfrm>
        </p:spPr>
        <p:txBody>
          <a:bodyPr>
            <a:normAutofit fontScale="85000" lnSpcReduction="10000"/>
          </a:bodyPr>
          <a:lstStyle/>
          <a:p>
            <a:pPr marL="0" indent="0">
              <a:buNone/>
            </a:pPr>
            <a:r>
              <a:rPr lang="es-PE" b="1" dirty="0"/>
              <a:t>Es el trámite destinado a obtener el reconocimiento legal e inscripción de las edificaciones existentes sobre:</a:t>
            </a:r>
            <a:endParaRPr lang="es-PE" dirty="0"/>
          </a:p>
          <a:p>
            <a:pPr marL="0" indent="0">
              <a:buNone/>
            </a:pPr>
            <a:r>
              <a:rPr lang="es-PE" b="1" dirty="0"/>
              <a:t>a) </a:t>
            </a:r>
            <a:r>
              <a:rPr lang="es-PE" b="1" dirty="0">
                <a:solidFill>
                  <a:srgbClr val="FF0000"/>
                </a:solidFill>
              </a:rPr>
              <a:t>Predios urbanos</a:t>
            </a:r>
            <a:endParaRPr lang="es-PE" dirty="0">
              <a:solidFill>
                <a:srgbClr val="FF0000"/>
              </a:solidFill>
            </a:endParaRPr>
          </a:p>
          <a:p>
            <a:pPr marL="0" indent="0">
              <a:buNone/>
            </a:pPr>
            <a:r>
              <a:rPr lang="es-PE" b="1" dirty="0"/>
              <a:t>b) </a:t>
            </a:r>
            <a:r>
              <a:rPr lang="es-PE" b="1" dirty="0">
                <a:solidFill>
                  <a:srgbClr val="FF0000"/>
                </a:solidFill>
              </a:rPr>
              <a:t>Terrenos que cuenten con proyecto aprobado de habilitación urbana con construcción simultánea</a:t>
            </a:r>
            <a:endParaRPr lang="es-PE" dirty="0">
              <a:solidFill>
                <a:srgbClr val="FF0000"/>
              </a:solidFill>
            </a:endParaRPr>
          </a:p>
          <a:p>
            <a:pPr marL="0" indent="0">
              <a:buNone/>
            </a:pPr>
            <a:r>
              <a:rPr lang="es-PE" b="1" dirty="0"/>
              <a:t>c) </a:t>
            </a:r>
            <a:r>
              <a:rPr lang="es-PE" b="1" dirty="0">
                <a:solidFill>
                  <a:srgbClr val="FF0000"/>
                </a:solidFill>
              </a:rPr>
              <a:t>Predios ubicados en zonas urbanas consolidadas </a:t>
            </a:r>
            <a:r>
              <a:rPr lang="es-PE" b="1" dirty="0"/>
              <a:t>que se encuentren como urbanos en la Municipalidad correspondiente e inscritos como rústicos en el Registro de predios</a:t>
            </a:r>
            <a:endParaRPr lang="es-PE" dirty="0"/>
          </a:p>
          <a:p>
            <a:pPr marL="0" indent="0">
              <a:buNone/>
            </a:pPr>
            <a:r>
              <a:rPr lang="es-PE" b="1" dirty="0">
                <a:solidFill>
                  <a:srgbClr val="7030A0"/>
                </a:solidFill>
                <a:latin typeface="Arial Rounded MT Bold" panose="020F0704030504030204" pitchFamily="34" charset="0"/>
              </a:rPr>
              <a:t>Comprende, de ser el caso, el trámite de saneamiento de titulación </a:t>
            </a:r>
            <a:r>
              <a:rPr lang="es-PE" b="1" dirty="0"/>
              <a:t>y su inscripción, así como la inscripción del reglamento interno, la junta de propietarios y la independización de unidades de propiedad exclusiva.</a:t>
            </a:r>
            <a:endParaRPr lang="es-PE" dirty="0"/>
          </a:p>
          <a:p>
            <a:pPr marL="0" indent="0">
              <a:buNone/>
            </a:pPr>
            <a:r>
              <a:rPr lang="es-PE" b="1" dirty="0"/>
              <a:t>Se realiza a través de la declaración contenida en el FOR, suscrita por el propietario, autorizada por el Verificador Responsable y certificada por el notario</a:t>
            </a:r>
            <a:endParaRPr lang="es-PE" dirty="0"/>
          </a:p>
        </p:txBody>
      </p:sp>
    </p:spTree>
    <p:extLst>
      <p:ext uri="{BB962C8B-B14F-4D97-AF65-F5344CB8AC3E}">
        <p14:creationId xmlns:p14="http://schemas.microsoft.com/office/powerpoint/2010/main" val="2145953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86993-9D0F-466B-A0EE-A920F63C140F}"/>
              </a:ext>
            </a:extLst>
          </p:cNvPr>
          <p:cNvSpPr>
            <a:spLocks noGrp="1"/>
          </p:cNvSpPr>
          <p:nvPr>
            <p:ph type="title"/>
          </p:nvPr>
        </p:nvSpPr>
        <p:spPr/>
        <p:txBody>
          <a:bodyPr>
            <a:normAutofit fontScale="90000"/>
          </a:bodyPr>
          <a:lstStyle/>
          <a:p>
            <a:r>
              <a:rPr lang="es-PE" dirty="0">
                <a:latin typeface="Arial Rounded MT Bold" panose="020F0704030504030204" pitchFamily="34" charset="0"/>
              </a:rPr>
              <a:t>TUO del RGTO de la LEY 27157 </a:t>
            </a:r>
            <a:br>
              <a:rPr lang="es-PE" dirty="0">
                <a:latin typeface="Arial Rounded MT Bold" panose="020F0704030504030204" pitchFamily="34" charset="0"/>
              </a:rPr>
            </a:br>
            <a:r>
              <a:rPr lang="es-PE" b="1" dirty="0"/>
              <a:t>DS 035-2006-VIVIENDA</a:t>
            </a:r>
          </a:p>
        </p:txBody>
      </p:sp>
      <p:sp>
        <p:nvSpPr>
          <p:cNvPr id="3" name="Marcador de contenido 2">
            <a:extLst>
              <a:ext uri="{FF2B5EF4-FFF2-40B4-BE49-F238E27FC236}">
                <a16:creationId xmlns:a16="http://schemas.microsoft.com/office/drawing/2014/main" id="{6D53A8B8-0D1D-4C88-A0CF-4CF78D01FCBA}"/>
              </a:ext>
            </a:extLst>
          </p:cNvPr>
          <p:cNvSpPr>
            <a:spLocks noGrp="1"/>
          </p:cNvSpPr>
          <p:nvPr>
            <p:ph idx="1"/>
          </p:nvPr>
        </p:nvSpPr>
        <p:spPr/>
        <p:txBody>
          <a:bodyPr/>
          <a:lstStyle/>
          <a:p>
            <a:r>
              <a:rPr lang="es-PE" b="1" dirty="0"/>
              <a:t>Artículo 6.- Competencia Notarial</a:t>
            </a:r>
            <a:endParaRPr lang="es-PE" dirty="0"/>
          </a:p>
          <a:p>
            <a:r>
              <a:rPr lang="es-PE" b="1" dirty="0"/>
              <a:t>	Es competente para conocer el trámite de regularización, </a:t>
            </a:r>
            <a:r>
              <a:rPr lang="es-PE" b="1" dirty="0">
                <a:solidFill>
                  <a:srgbClr val="FF0000"/>
                </a:solidFill>
                <a:latin typeface="Arial Rounded MT Bold" panose="020F0704030504030204" pitchFamily="34" charset="0"/>
              </a:rPr>
              <a:t>el notario del distrito notarial donde se ubica la edificación objeto de regularización. </a:t>
            </a:r>
            <a:r>
              <a:rPr lang="es-PE" b="1" dirty="0"/>
              <a:t>Para los casos de saneamiento de titulación regulados en el Capítulo IV del Título II de la presente Sección, el notario debe ser abogado.</a:t>
            </a:r>
            <a:endParaRPr lang="es-PE" dirty="0"/>
          </a:p>
          <a:p>
            <a:endParaRPr lang="es-PE" dirty="0"/>
          </a:p>
        </p:txBody>
      </p:sp>
    </p:spTree>
    <p:extLst>
      <p:ext uri="{BB962C8B-B14F-4D97-AF65-F5344CB8AC3E}">
        <p14:creationId xmlns:p14="http://schemas.microsoft.com/office/powerpoint/2010/main" val="3166876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15AC3-87E9-4B15-8F7A-E1F1D14030E6}"/>
              </a:ext>
            </a:extLst>
          </p:cNvPr>
          <p:cNvSpPr>
            <a:spLocks noGrp="1"/>
          </p:cNvSpPr>
          <p:nvPr>
            <p:ph type="title"/>
          </p:nvPr>
        </p:nvSpPr>
        <p:spPr/>
        <p:txBody>
          <a:bodyPr>
            <a:normAutofit fontScale="90000"/>
          </a:bodyPr>
          <a:lstStyle/>
          <a:p>
            <a:br>
              <a:rPr lang="es-PE" b="1" dirty="0"/>
            </a:br>
            <a:r>
              <a:rPr lang="es-PE" b="1" dirty="0"/>
              <a:t>Artículo 36.- Prescripción adquisitiva de dominio</a:t>
            </a:r>
            <a:br>
              <a:rPr lang="es-PE" dirty="0"/>
            </a:br>
            <a:endParaRPr lang="es-PE" dirty="0"/>
          </a:p>
        </p:txBody>
      </p:sp>
      <p:sp>
        <p:nvSpPr>
          <p:cNvPr id="3" name="Marcador de contenido 2">
            <a:extLst>
              <a:ext uri="{FF2B5EF4-FFF2-40B4-BE49-F238E27FC236}">
                <a16:creationId xmlns:a16="http://schemas.microsoft.com/office/drawing/2014/main" id="{E274C807-F738-4B3A-B9A9-CD8E66136B03}"/>
              </a:ext>
            </a:extLst>
          </p:cNvPr>
          <p:cNvSpPr>
            <a:spLocks noGrp="1"/>
          </p:cNvSpPr>
          <p:nvPr>
            <p:ph idx="1"/>
          </p:nvPr>
        </p:nvSpPr>
        <p:spPr/>
        <p:txBody>
          <a:bodyPr>
            <a:normAutofit/>
          </a:bodyPr>
          <a:lstStyle/>
          <a:p>
            <a:r>
              <a:rPr lang="es-PE" b="1" dirty="0"/>
              <a:t>	Procede tramitar notarialmente la prescripción adquisitiva de dominio, cuando el interesado acredita posesión continua, pacífica y pública del inmueble por más de diez (10) años, esté o no registrado el predio.</a:t>
            </a:r>
            <a:endParaRPr lang="es-PE" dirty="0"/>
          </a:p>
          <a:p>
            <a:r>
              <a:rPr lang="es-PE" b="1" dirty="0"/>
              <a:t> </a:t>
            </a:r>
            <a:endParaRPr lang="es-PE" dirty="0"/>
          </a:p>
          <a:p>
            <a:r>
              <a:rPr lang="es-PE" b="1" dirty="0"/>
              <a:t>	El notario solicitará al registro respectivo, la anotación preventiva de la petición de prescripción adquisitiva, si el predio está registrado.</a:t>
            </a:r>
            <a:endParaRPr lang="es-PE" dirty="0"/>
          </a:p>
          <a:p>
            <a:endParaRPr lang="es-PE" dirty="0"/>
          </a:p>
        </p:txBody>
      </p:sp>
    </p:spTree>
    <p:extLst>
      <p:ext uri="{BB962C8B-B14F-4D97-AF65-F5344CB8AC3E}">
        <p14:creationId xmlns:p14="http://schemas.microsoft.com/office/powerpoint/2010/main" val="589675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B3C23-D9E7-47F8-83EC-32B7AAC6D3F2}"/>
              </a:ext>
            </a:extLst>
          </p:cNvPr>
          <p:cNvSpPr>
            <a:spLocks noGrp="1"/>
          </p:cNvSpPr>
          <p:nvPr>
            <p:ph type="title"/>
          </p:nvPr>
        </p:nvSpPr>
        <p:spPr/>
        <p:txBody>
          <a:bodyPr>
            <a:normAutofit fontScale="90000"/>
          </a:bodyPr>
          <a:lstStyle/>
          <a:p>
            <a:r>
              <a:rPr lang="es-PE" b="1" dirty="0"/>
              <a:t>Artículo 38.- Normas de procedimiento</a:t>
            </a:r>
            <a:br>
              <a:rPr lang="es-PE" dirty="0"/>
            </a:br>
            <a:endParaRPr lang="es-PE" dirty="0"/>
          </a:p>
        </p:txBody>
      </p:sp>
      <p:sp>
        <p:nvSpPr>
          <p:cNvPr id="3" name="Marcador de contenido 2">
            <a:extLst>
              <a:ext uri="{FF2B5EF4-FFF2-40B4-BE49-F238E27FC236}">
                <a16:creationId xmlns:a16="http://schemas.microsoft.com/office/drawing/2014/main" id="{9401B2B6-8D7F-44DE-8131-C69A4C45ACC3}"/>
              </a:ext>
            </a:extLst>
          </p:cNvPr>
          <p:cNvSpPr>
            <a:spLocks noGrp="1"/>
          </p:cNvSpPr>
          <p:nvPr>
            <p:ph idx="1"/>
          </p:nvPr>
        </p:nvSpPr>
        <p:spPr/>
        <p:txBody>
          <a:bodyPr/>
          <a:lstStyle/>
          <a:p>
            <a:r>
              <a:rPr lang="es-PE" b="1" dirty="0"/>
              <a:t>	La prescripción adquisitiva de dominio, se tramita por la vía de los asuntos no contenciosos de competencia notarial, </a:t>
            </a:r>
            <a:r>
              <a:rPr lang="es-PE" b="1" dirty="0">
                <a:solidFill>
                  <a:srgbClr val="FF0000"/>
                </a:solidFill>
                <a:latin typeface="Arial Black" panose="020B0A04020102020204" pitchFamily="34" charset="0"/>
              </a:rPr>
              <a:t>conforme al procedimiento previsto en este Reglamento</a:t>
            </a:r>
            <a:r>
              <a:rPr lang="es-PE" b="1" dirty="0"/>
              <a:t> y, supletoriamente, por las normas contenidas por el Código Procesal Civil.</a:t>
            </a:r>
            <a:endParaRPr lang="es-PE" dirty="0"/>
          </a:p>
          <a:p>
            <a:endParaRPr lang="es-PE" dirty="0"/>
          </a:p>
        </p:txBody>
      </p:sp>
    </p:spTree>
    <p:extLst>
      <p:ext uri="{BB962C8B-B14F-4D97-AF65-F5344CB8AC3E}">
        <p14:creationId xmlns:p14="http://schemas.microsoft.com/office/powerpoint/2010/main" val="1282930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8B41044-75EB-4A82-9A1C-F35B2664ECCA}"/>
              </a:ext>
            </a:extLst>
          </p:cNvPr>
          <p:cNvSpPr>
            <a:spLocks noGrp="1"/>
          </p:cNvSpPr>
          <p:nvPr>
            <p:ph idx="1"/>
          </p:nvPr>
        </p:nvSpPr>
        <p:spPr>
          <a:xfrm>
            <a:off x="1295400" y="741363"/>
            <a:ext cx="9601200" cy="5133975"/>
          </a:xfrm>
        </p:spPr>
        <p:txBody>
          <a:bodyPr>
            <a:normAutofit fontScale="25000" lnSpcReduction="20000"/>
          </a:bodyPr>
          <a:lstStyle/>
          <a:p>
            <a:pPr marL="0" indent="0">
              <a:buNone/>
            </a:pPr>
            <a:r>
              <a:rPr lang="es-PE" sz="6400" b="1" dirty="0">
                <a:latin typeface="Arial Rounded MT Bold" panose="020F0704030504030204" pitchFamily="34" charset="0"/>
              </a:rPr>
              <a:t>Artículo 39.- Inicio del proceso</a:t>
            </a:r>
            <a:endParaRPr lang="es-PE" sz="6400" dirty="0">
              <a:latin typeface="Arial Rounded MT Bold" panose="020F0704030504030204" pitchFamily="34" charset="0"/>
            </a:endParaRPr>
          </a:p>
          <a:p>
            <a:r>
              <a:rPr lang="es-PE" sz="6400" b="1" dirty="0">
                <a:latin typeface="Arial Rounded MT Bold" panose="020F0704030504030204" pitchFamily="34" charset="0"/>
              </a:rPr>
              <a:t>	El proceso se inicia con una petición escrita del interesado, autorizada por abogado, la cual deberá contener cuando menos:</a:t>
            </a:r>
            <a:endParaRPr lang="es-PE" sz="6400" dirty="0">
              <a:latin typeface="Arial Rounded MT Bold" panose="020F0704030504030204" pitchFamily="34" charset="0"/>
            </a:endParaRPr>
          </a:p>
          <a:p>
            <a:r>
              <a:rPr lang="es-PE" sz="6400" b="1" dirty="0">
                <a:latin typeface="Arial Rounded MT Bold" panose="020F0704030504030204" pitchFamily="34" charset="0"/>
              </a:rPr>
              <a:t>a) La indicación precisa de la </a:t>
            </a:r>
            <a:r>
              <a:rPr lang="es-PE" sz="6400" b="1" dirty="0">
                <a:solidFill>
                  <a:srgbClr val="FF0000"/>
                </a:solidFill>
                <a:latin typeface="Arial Rounded MT Bold" panose="020F0704030504030204" pitchFamily="34" charset="0"/>
              </a:rPr>
              <a:t>fecha y forma de adquisición</a:t>
            </a:r>
            <a:r>
              <a:rPr lang="es-PE" sz="6400" b="1" dirty="0">
                <a:latin typeface="Arial Rounded MT Bold" panose="020F0704030504030204" pitchFamily="34" charset="0"/>
              </a:rPr>
              <a:t>, así como del </a:t>
            </a:r>
            <a:r>
              <a:rPr lang="es-PE" sz="6400" b="1" dirty="0">
                <a:solidFill>
                  <a:srgbClr val="FF0000"/>
                </a:solidFill>
                <a:latin typeface="Arial Rounded MT Bold" panose="020F0704030504030204" pitchFamily="34" charset="0"/>
              </a:rPr>
              <a:t>tiempo de posesión</a:t>
            </a:r>
            <a:r>
              <a:rPr lang="es-PE" sz="6400" b="1" dirty="0">
                <a:latin typeface="Arial Rounded MT Bold" panose="020F0704030504030204" pitchFamily="34" charset="0"/>
              </a:rPr>
              <a:t>.</a:t>
            </a:r>
            <a:endParaRPr lang="es-PE" sz="6400" dirty="0">
              <a:latin typeface="Arial Rounded MT Bold" panose="020F0704030504030204" pitchFamily="34" charset="0"/>
            </a:endParaRPr>
          </a:p>
          <a:p>
            <a:r>
              <a:rPr lang="es-PE" sz="6400" b="1" dirty="0">
                <a:latin typeface="Arial Rounded MT Bold" panose="020F0704030504030204" pitchFamily="34" charset="0"/>
              </a:rPr>
              <a:t>b) Nombre y dirección del </a:t>
            </a:r>
            <a:r>
              <a:rPr lang="es-PE" sz="6400" b="1" dirty="0">
                <a:solidFill>
                  <a:srgbClr val="FF0000"/>
                </a:solidFill>
                <a:latin typeface="Arial Rounded MT Bold" panose="020F0704030504030204" pitchFamily="34" charset="0"/>
              </a:rPr>
              <a:t>titular registral</a:t>
            </a:r>
            <a:r>
              <a:rPr lang="es-PE" sz="6400" b="1" dirty="0">
                <a:latin typeface="Arial Rounded MT Bold" panose="020F0704030504030204" pitchFamily="34" charset="0"/>
              </a:rPr>
              <a:t>, de ser el caso.</a:t>
            </a:r>
            <a:endParaRPr lang="es-PE" sz="6400" dirty="0">
              <a:latin typeface="Arial Rounded MT Bold" panose="020F0704030504030204" pitchFamily="34" charset="0"/>
            </a:endParaRPr>
          </a:p>
          <a:p>
            <a:r>
              <a:rPr lang="es-PE" sz="6400" b="1" dirty="0">
                <a:latin typeface="Arial Rounded MT Bold" panose="020F0704030504030204" pitchFamily="34" charset="0"/>
              </a:rPr>
              <a:t> c) Nombre y dirección de su inmediato transferente, de los anteriores a éste o de sus respectivos sucesores, en el caso de formación de títulos supletorios.</a:t>
            </a:r>
            <a:endParaRPr lang="es-PE" sz="6400" dirty="0">
              <a:latin typeface="Arial Rounded MT Bold" panose="020F0704030504030204" pitchFamily="34" charset="0"/>
            </a:endParaRPr>
          </a:p>
          <a:p>
            <a:r>
              <a:rPr lang="es-PE" sz="6400" b="1" dirty="0">
                <a:latin typeface="Arial Rounded MT Bold" panose="020F0704030504030204" pitchFamily="34" charset="0"/>
              </a:rPr>
              <a:t> d) </a:t>
            </a:r>
            <a:r>
              <a:rPr lang="es-PE" sz="6400" b="1" dirty="0">
                <a:solidFill>
                  <a:srgbClr val="FF0000"/>
                </a:solidFill>
                <a:latin typeface="Arial Rounded MT Bold" panose="020F0704030504030204" pitchFamily="34" charset="0"/>
              </a:rPr>
              <a:t>Nombre y dirección de los propietarios u ocupantes de los predios colindantes.</a:t>
            </a:r>
            <a:endParaRPr lang="es-PE" sz="6400" dirty="0">
              <a:solidFill>
                <a:srgbClr val="FF0000"/>
              </a:solidFill>
              <a:latin typeface="Arial Rounded MT Bold" panose="020F0704030504030204" pitchFamily="34" charset="0"/>
            </a:endParaRPr>
          </a:p>
          <a:p>
            <a:r>
              <a:rPr lang="es-PE" sz="6400" b="1" dirty="0">
                <a:latin typeface="Arial Rounded MT Bold" panose="020F0704030504030204" pitchFamily="34" charset="0"/>
              </a:rPr>
              <a:t> e) </a:t>
            </a:r>
            <a:r>
              <a:rPr lang="es-PE" sz="6400" b="1" dirty="0">
                <a:solidFill>
                  <a:srgbClr val="FF0000"/>
                </a:solidFill>
                <a:latin typeface="Arial Rounded MT Bold" panose="020F0704030504030204" pitchFamily="34" charset="0"/>
              </a:rPr>
              <a:t>Certificación municipal o administrativa de la persona que figura en sus registros como propietaria o poseedora del bien</a:t>
            </a:r>
            <a:r>
              <a:rPr lang="es-PE" sz="6400" b="1" dirty="0">
                <a:latin typeface="Arial Rounded MT Bold" panose="020F0704030504030204" pitchFamily="34" charset="0"/>
              </a:rPr>
              <a:t>.</a:t>
            </a:r>
            <a:endParaRPr lang="es-PE" sz="6400" dirty="0">
              <a:latin typeface="Arial Rounded MT Bold" panose="020F0704030504030204" pitchFamily="34" charset="0"/>
            </a:endParaRPr>
          </a:p>
          <a:p>
            <a:r>
              <a:rPr lang="es-PE" sz="6400" b="1" dirty="0">
                <a:latin typeface="Arial Rounded MT Bold" panose="020F0704030504030204" pitchFamily="34" charset="0"/>
              </a:rPr>
              <a:t> f) </a:t>
            </a:r>
            <a:r>
              <a:rPr lang="es-PE" sz="6400" b="1" dirty="0">
                <a:solidFill>
                  <a:srgbClr val="FF0000"/>
                </a:solidFill>
                <a:latin typeface="Arial Rounded MT Bold" panose="020F0704030504030204" pitchFamily="34" charset="0"/>
              </a:rPr>
              <a:t>Copia literal de dominio del predio si está inscrito, y/o certificado de búsqueda catastral, de ser el caso</a:t>
            </a:r>
            <a:r>
              <a:rPr lang="es-PE" sz="6400" b="1" dirty="0">
                <a:latin typeface="Arial Rounded MT Bold" panose="020F0704030504030204" pitchFamily="34" charset="0"/>
              </a:rPr>
              <a:t>.</a:t>
            </a:r>
            <a:endParaRPr lang="es-PE" sz="6400" dirty="0">
              <a:latin typeface="Arial Rounded MT Bold" panose="020F0704030504030204" pitchFamily="34" charset="0"/>
            </a:endParaRPr>
          </a:p>
          <a:p>
            <a:r>
              <a:rPr lang="es-PE" sz="6400" b="1" dirty="0">
                <a:latin typeface="Arial Rounded MT Bold" panose="020F0704030504030204" pitchFamily="34" charset="0"/>
              </a:rPr>
              <a:t> g) El </a:t>
            </a:r>
            <a:r>
              <a:rPr lang="es-PE" sz="6400" b="1" dirty="0">
                <a:solidFill>
                  <a:srgbClr val="FF0000"/>
                </a:solidFill>
                <a:latin typeface="Arial Rounded MT Bold" panose="020F0704030504030204" pitchFamily="34" charset="0"/>
              </a:rPr>
              <a:t>ofrecimiento de declaración de no menos de tres ni más de seis testigos mayores de veinticinco (25) años de edad, preferentemente vecinos u ocupantes de los inmuebles colindantes del predio cuyo saneamiento de titulación se solicita.</a:t>
            </a:r>
            <a:endParaRPr lang="es-PE" sz="6400" dirty="0">
              <a:solidFill>
                <a:srgbClr val="FF0000"/>
              </a:solidFill>
              <a:latin typeface="Arial Rounded MT Bold" panose="020F0704030504030204" pitchFamily="34" charset="0"/>
            </a:endParaRPr>
          </a:p>
          <a:p>
            <a:r>
              <a:rPr lang="es-PE" sz="6400" b="1" dirty="0">
                <a:latin typeface="Arial Rounded MT Bold" panose="020F0704030504030204" pitchFamily="34" charset="0"/>
              </a:rPr>
              <a:t> h) </a:t>
            </a:r>
            <a:r>
              <a:rPr lang="es-PE" sz="6400" b="1" dirty="0">
                <a:solidFill>
                  <a:srgbClr val="FF0000"/>
                </a:solidFill>
                <a:latin typeface="Arial Rounded MT Bold" panose="020F0704030504030204" pitchFamily="34" charset="0"/>
              </a:rPr>
              <a:t>Plano Perimétrico - Ubicación con coordenadas UTM, y Memoria Descriptiva con descripción de las edificaciones existentes, suscritos por ingeniero o arquitecto colegiado y debidamente visados por la autoridad municipal. </a:t>
            </a:r>
            <a:endParaRPr lang="es-PE" sz="6400" dirty="0">
              <a:solidFill>
                <a:srgbClr val="FF0000"/>
              </a:solidFill>
              <a:latin typeface="Arial Rounded MT Bold" panose="020F0704030504030204" pitchFamily="34" charset="0"/>
            </a:endParaRPr>
          </a:p>
          <a:p>
            <a:r>
              <a:rPr lang="es-PE" sz="6400" b="1" dirty="0">
                <a:latin typeface="Arial Rounded MT Bold" panose="020F0704030504030204" pitchFamily="34" charset="0"/>
              </a:rPr>
              <a:t> i) Las demás pruebas que el interesado considere necesarias.</a:t>
            </a:r>
          </a:p>
          <a:p>
            <a:endParaRPr lang="es-PE" b="1" dirty="0"/>
          </a:p>
          <a:p>
            <a:endParaRPr lang="es-PE" dirty="0"/>
          </a:p>
          <a:p>
            <a:endParaRPr lang="es-PE" dirty="0"/>
          </a:p>
          <a:p>
            <a:r>
              <a:rPr lang="es-PE" b="1" dirty="0"/>
              <a:t> </a:t>
            </a:r>
            <a:endParaRPr lang="es-PE" dirty="0"/>
          </a:p>
          <a:p>
            <a:endParaRPr lang="es-PE" dirty="0"/>
          </a:p>
        </p:txBody>
      </p:sp>
    </p:spTree>
    <p:extLst>
      <p:ext uri="{BB962C8B-B14F-4D97-AF65-F5344CB8AC3E}">
        <p14:creationId xmlns:p14="http://schemas.microsoft.com/office/powerpoint/2010/main" val="644204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9E252-79AC-4F4C-B608-C6B4D676213F}"/>
              </a:ext>
            </a:extLst>
          </p:cNvPr>
          <p:cNvSpPr>
            <a:spLocks noGrp="1"/>
          </p:cNvSpPr>
          <p:nvPr>
            <p:ph type="title"/>
          </p:nvPr>
        </p:nvSpPr>
        <p:spPr/>
        <p:txBody>
          <a:bodyPr>
            <a:normAutofit fontScale="90000"/>
          </a:bodyPr>
          <a:lstStyle/>
          <a:p>
            <a:r>
              <a:rPr lang="es-PE" b="1" dirty="0"/>
              <a:t>Artículo 40.- Emplazamiento</a:t>
            </a:r>
            <a:br>
              <a:rPr lang="es-PE" dirty="0"/>
            </a:br>
            <a:endParaRPr lang="es-PE" dirty="0"/>
          </a:p>
        </p:txBody>
      </p:sp>
      <p:sp>
        <p:nvSpPr>
          <p:cNvPr id="3" name="Marcador de contenido 2">
            <a:extLst>
              <a:ext uri="{FF2B5EF4-FFF2-40B4-BE49-F238E27FC236}">
                <a16:creationId xmlns:a16="http://schemas.microsoft.com/office/drawing/2014/main" id="{0F90D347-CFC7-4823-BAC8-511E3615BEFF}"/>
              </a:ext>
            </a:extLst>
          </p:cNvPr>
          <p:cNvSpPr>
            <a:spLocks noGrp="1"/>
          </p:cNvSpPr>
          <p:nvPr>
            <p:ph idx="1"/>
          </p:nvPr>
        </p:nvSpPr>
        <p:spPr/>
        <p:txBody>
          <a:bodyPr>
            <a:normAutofit fontScale="77500" lnSpcReduction="20000"/>
          </a:bodyPr>
          <a:lstStyle/>
          <a:p>
            <a:r>
              <a:rPr lang="es-PE" b="1" dirty="0"/>
              <a:t>	El notario notificará necesariamente:</a:t>
            </a:r>
            <a:endParaRPr lang="es-PE" dirty="0"/>
          </a:p>
          <a:p>
            <a:r>
              <a:rPr lang="es-PE" b="1" dirty="0"/>
              <a:t> a) A la </a:t>
            </a:r>
            <a:r>
              <a:rPr lang="es-PE" b="1" dirty="0">
                <a:solidFill>
                  <a:srgbClr val="002060"/>
                </a:solidFill>
                <a:latin typeface="Arial Rounded MT Bold" panose="020F0704030504030204" pitchFamily="34" charset="0"/>
              </a:rPr>
              <a:t>persona o personas de quien el solicitante afirma que deriva el derecho invocado.</a:t>
            </a:r>
            <a:endParaRPr lang="es-PE" dirty="0">
              <a:solidFill>
                <a:srgbClr val="002060"/>
              </a:solidFill>
              <a:latin typeface="Arial Rounded MT Bold" panose="020F0704030504030204" pitchFamily="34" charset="0"/>
            </a:endParaRPr>
          </a:p>
          <a:p>
            <a:r>
              <a:rPr lang="es-PE" b="1" dirty="0"/>
              <a:t> b) Al </a:t>
            </a:r>
            <a:r>
              <a:rPr lang="es-PE" b="1" dirty="0">
                <a:solidFill>
                  <a:srgbClr val="002060"/>
                </a:solidFill>
                <a:latin typeface="Arial Rounded MT Bold" panose="020F0704030504030204" pitchFamily="34" charset="0"/>
              </a:rPr>
              <a:t>titular registral del terreno y/o de la edificación.</a:t>
            </a:r>
            <a:endParaRPr lang="es-PE" dirty="0">
              <a:solidFill>
                <a:srgbClr val="002060"/>
              </a:solidFill>
              <a:latin typeface="Arial Rounded MT Bold" panose="020F0704030504030204" pitchFamily="34" charset="0"/>
            </a:endParaRPr>
          </a:p>
          <a:p>
            <a:r>
              <a:rPr lang="es-PE" b="1" dirty="0"/>
              <a:t> c) A </a:t>
            </a:r>
            <a:r>
              <a:rPr lang="es-PE" b="1" dirty="0">
                <a:solidFill>
                  <a:srgbClr val="002060"/>
                </a:solidFill>
                <a:latin typeface="Arial Rounded MT Bold" panose="020F0704030504030204" pitchFamily="34" charset="0"/>
              </a:rPr>
              <a:t>los propietarios u ocupantes de los predios colindantes y a todas las personas indicadas por el interesado en su solicitud.</a:t>
            </a:r>
            <a:endParaRPr lang="es-PE" dirty="0">
              <a:solidFill>
                <a:srgbClr val="002060"/>
              </a:solidFill>
              <a:latin typeface="Arial Rounded MT Bold" panose="020F0704030504030204" pitchFamily="34" charset="0"/>
            </a:endParaRPr>
          </a:p>
          <a:p>
            <a:r>
              <a:rPr lang="es-PE" b="1" dirty="0"/>
              <a:t> d) A la </a:t>
            </a:r>
            <a:r>
              <a:rPr lang="es-PE" b="1" dirty="0">
                <a:solidFill>
                  <a:srgbClr val="002060"/>
                </a:solidFill>
                <a:latin typeface="Arial Rounded MT Bold" panose="020F0704030504030204" pitchFamily="34" charset="0"/>
              </a:rPr>
              <a:t>Superintendencia Nacional de Bienes Estatales - SBN o a los Gobiernos Regionales con competencia para administrar bienes estatales, en caso de que el predio no se encuentre inscrito en el Registro de Predios y no constituya propiedad de particulares debidamente acreditada</a:t>
            </a:r>
            <a:r>
              <a:rPr lang="es-PE" b="1" dirty="0"/>
              <a:t>. </a:t>
            </a:r>
            <a:endParaRPr lang="es-PE" dirty="0"/>
          </a:p>
        </p:txBody>
      </p:sp>
    </p:spTree>
    <p:extLst>
      <p:ext uri="{BB962C8B-B14F-4D97-AF65-F5344CB8AC3E}">
        <p14:creationId xmlns:p14="http://schemas.microsoft.com/office/powerpoint/2010/main" val="165723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B006E-8172-40A8-AEDE-BD9B3E971F93}"/>
              </a:ext>
            </a:extLst>
          </p:cNvPr>
          <p:cNvSpPr>
            <a:spLocks noGrp="1"/>
          </p:cNvSpPr>
          <p:nvPr>
            <p:ph type="title"/>
          </p:nvPr>
        </p:nvSpPr>
        <p:spPr/>
        <p:txBody>
          <a:bodyPr>
            <a:normAutofit fontScale="90000"/>
          </a:bodyPr>
          <a:lstStyle/>
          <a:p>
            <a:r>
              <a:rPr lang="es-PE" dirty="0"/>
              <a:t>El derecho romano: ¿es aplicable a nuestro derecho?</a:t>
            </a:r>
          </a:p>
        </p:txBody>
      </p:sp>
      <p:sp>
        <p:nvSpPr>
          <p:cNvPr id="3" name="Marcador de contenido 2">
            <a:extLst>
              <a:ext uri="{FF2B5EF4-FFF2-40B4-BE49-F238E27FC236}">
                <a16:creationId xmlns:a16="http://schemas.microsoft.com/office/drawing/2014/main" id="{CE290DD2-22FF-44DC-8451-E92E0F968360}"/>
              </a:ext>
            </a:extLst>
          </p:cNvPr>
          <p:cNvSpPr>
            <a:spLocks noGrp="1"/>
          </p:cNvSpPr>
          <p:nvPr>
            <p:ph idx="1"/>
          </p:nvPr>
        </p:nvSpPr>
        <p:spPr/>
        <p:txBody>
          <a:bodyPr>
            <a:noAutofit/>
          </a:bodyPr>
          <a:lstStyle/>
          <a:p>
            <a:r>
              <a:rPr lang="es-PE" sz="2600" dirty="0"/>
              <a:t>Que </a:t>
            </a:r>
            <a:r>
              <a:rPr lang="es-PE" sz="2600" b="1" dirty="0"/>
              <a:t>la </a:t>
            </a:r>
            <a:r>
              <a:rPr lang="es-PE" sz="2600" b="1" i="1" dirty="0"/>
              <a:t>ratio</a:t>
            </a:r>
            <a:r>
              <a:rPr lang="es-PE" sz="2600" b="1" dirty="0"/>
              <a:t> del instituto fuese la certeza del derecho </a:t>
            </a:r>
            <a:r>
              <a:rPr lang="es-PE" sz="2600" dirty="0"/>
              <a:t>se evidencia en un texto de Gayo (D. 41, 3, 1), para quien </a:t>
            </a:r>
            <a:r>
              <a:rPr lang="es-PE" sz="2600" b="1" dirty="0"/>
              <a:t>la usucapión fue introducida en función del interés público (bono público)</a:t>
            </a:r>
            <a:r>
              <a:rPr lang="es-PE" sz="2600" dirty="0"/>
              <a:t>, precisamente </a:t>
            </a:r>
            <a:r>
              <a:rPr lang="es-PE" sz="2600" b="1" dirty="0"/>
              <a:t>para evitar que la propiedad de algunas cosas aparezca permanentemente incierta</a:t>
            </a:r>
            <a:r>
              <a:rPr lang="es-PE" sz="2600" dirty="0"/>
              <a:t>. </a:t>
            </a:r>
          </a:p>
          <a:p>
            <a:r>
              <a:rPr lang="es-PE" sz="2600" dirty="0"/>
              <a:t>Es claro que la existencia de la usucapión responde a la exigencia de crear condiciones de seguridad y certeza en torno a la propiedad de las cosas.</a:t>
            </a:r>
          </a:p>
        </p:txBody>
      </p:sp>
    </p:spTree>
    <p:extLst>
      <p:ext uri="{BB962C8B-B14F-4D97-AF65-F5344CB8AC3E}">
        <p14:creationId xmlns:p14="http://schemas.microsoft.com/office/powerpoint/2010/main" val="2543868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D76D9-BB0D-4D94-A6E7-37BAF276F7FB}"/>
              </a:ext>
            </a:extLst>
          </p:cNvPr>
          <p:cNvSpPr>
            <a:spLocks noGrp="1"/>
          </p:cNvSpPr>
          <p:nvPr>
            <p:ph type="title"/>
          </p:nvPr>
        </p:nvSpPr>
        <p:spPr/>
        <p:txBody>
          <a:bodyPr/>
          <a:lstStyle/>
          <a:p>
            <a:r>
              <a:rPr lang="es-PE" dirty="0"/>
              <a:t>sigue</a:t>
            </a:r>
          </a:p>
        </p:txBody>
      </p:sp>
      <p:sp>
        <p:nvSpPr>
          <p:cNvPr id="3" name="Marcador de contenido 2">
            <a:extLst>
              <a:ext uri="{FF2B5EF4-FFF2-40B4-BE49-F238E27FC236}">
                <a16:creationId xmlns:a16="http://schemas.microsoft.com/office/drawing/2014/main" id="{79C3CDA2-3723-44E1-9868-216EE70DF446}"/>
              </a:ext>
            </a:extLst>
          </p:cNvPr>
          <p:cNvSpPr>
            <a:spLocks noGrp="1"/>
          </p:cNvSpPr>
          <p:nvPr>
            <p:ph idx="1"/>
          </p:nvPr>
        </p:nvSpPr>
        <p:spPr/>
        <p:txBody>
          <a:bodyPr>
            <a:normAutofit fontScale="85000" lnSpcReduction="20000"/>
          </a:bodyPr>
          <a:lstStyle/>
          <a:p>
            <a:r>
              <a:rPr lang="es-PE" b="1" dirty="0"/>
              <a:t>Las notificaciones se efectuarán adjuntando la integridad de los anexos de las respectivas solicitudes y se regirán supletoriamente por las normas establecidas para ellas en el Código Procesal Civil. </a:t>
            </a:r>
            <a:r>
              <a:rPr lang="es-PE" b="1" dirty="0">
                <a:solidFill>
                  <a:srgbClr val="FF0000"/>
                </a:solidFill>
                <a:latin typeface="Arial Rounded MT Bold" panose="020F0704030504030204" pitchFamily="34" charset="0"/>
              </a:rPr>
              <a:t>El incumplimiento de la notificación en los términos señalados produce la nulidad del trámite</a:t>
            </a:r>
            <a:endParaRPr lang="es-PE" dirty="0"/>
          </a:p>
          <a:p>
            <a:r>
              <a:rPr lang="es-PE" b="1" dirty="0"/>
              <a:t>Sin perjuicio de las notificaciones antes indicadas, el notario fijará carteles en los lugares más visibles de la edificación cuyo saneamiento se solicita. </a:t>
            </a:r>
          </a:p>
          <a:p>
            <a:pPr marL="0" indent="0">
              <a:buNone/>
            </a:pPr>
            <a:r>
              <a:rPr lang="es-PE" b="1" dirty="0"/>
              <a:t>Asimismo, dispondrá que se efectúe una publicación que contenga el extracto de la solicitud de saneamiento, por tres (3) días, con intervalos de tres días hábiles entre cada una de ellas, en el diario oficial “El Peruano” y en </a:t>
            </a:r>
            <a:r>
              <a:rPr lang="es-PE" b="1" dirty="0">
                <a:solidFill>
                  <a:srgbClr val="002060"/>
                </a:solidFill>
                <a:latin typeface="Arial Rounded MT Bold" panose="020F0704030504030204" pitchFamily="34" charset="0"/>
              </a:rPr>
              <a:t>el de mayor circulación del lugar donde se ubica el inmueble.</a:t>
            </a:r>
            <a:endParaRPr lang="es-PE" dirty="0">
              <a:solidFill>
                <a:srgbClr val="002060"/>
              </a:solidFill>
              <a:latin typeface="Arial Rounded MT Bold" panose="020F0704030504030204" pitchFamily="34" charset="0"/>
            </a:endParaRPr>
          </a:p>
          <a:p>
            <a:r>
              <a:rPr lang="es-PE" b="1" dirty="0"/>
              <a:t> </a:t>
            </a:r>
            <a:endParaRPr lang="es-PE" dirty="0"/>
          </a:p>
          <a:p>
            <a:endParaRPr lang="es-PE" dirty="0"/>
          </a:p>
        </p:txBody>
      </p:sp>
    </p:spTree>
    <p:extLst>
      <p:ext uri="{BB962C8B-B14F-4D97-AF65-F5344CB8AC3E}">
        <p14:creationId xmlns:p14="http://schemas.microsoft.com/office/powerpoint/2010/main" val="2809759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5B8A2-E37C-4AAE-A161-CC4FE034C05C}"/>
              </a:ext>
            </a:extLst>
          </p:cNvPr>
          <p:cNvSpPr>
            <a:spLocks noGrp="1"/>
          </p:cNvSpPr>
          <p:nvPr>
            <p:ph type="title"/>
          </p:nvPr>
        </p:nvSpPr>
        <p:spPr/>
        <p:txBody>
          <a:bodyPr/>
          <a:lstStyle/>
          <a:p>
            <a:r>
              <a:rPr lang="es-PE" dirty="0"/>
              <a:t>Art. 41</a:t>
            </a:r>
          </a:p>
        </p:txBody>
      </p:sp>
      <p:sp>
        <p:nvSpPr>
          <p:cNvPr id="3" name="Marcador de contenido 2">
            <a:extLst>
              <a:ext uri="{FF2B5EF4-FFF2-40B4-BE49-F238E27FC236}">
                <a16:creationId xmlns:a16="http://schemas.microsoft.com/office/drawing/2014/main" id="{7F6D6A1D-A057-4871-B85D-70F382EB3089}"/>
              </a:ext>
            </a:extLst>
          </p:cNvPr>
          <p:cNvSpPr>
            <a:spLocks noGrp="1"/>
          </p:cNvSpPr>
          <p:nvPr>
            <p:ph idx="1"/>
          </p:nvPr>
        </p:nvSpPr>
        <p:spPr/>
        <p:txBody>
          <a:bodyPr/>
          <a:lstStyle/>
          <a:p>
            <a:r>
              <a:rPr lang="es-PE" b="1" dirty="0"/>
              <a:t>41.1 El notario se constituirá en el inmueble objeto de saneamiento, extendiendo un acta de presencia en la que hará constar la descripción y características del inmueble, la posesión pacífica y pública ejercida por el solicitante, y el dicho o manifestación de los ocupantes de los predios colindantes, así como la declaración de los testigos ofrecidos, mediante actas notariales de presencia.</a:t>
            </a:r>
            <a:endParaRPr lang="es-PE" dirty="0"/>
          </a:p>
          <a:p>
            <a:endParaRPr lang="es-PE" dirty="0"/>
          </a:p>
        </p:txBody>
      </p:sp>
    </p:spTree>
    <p:extLst>
      <p:ext uri="{BB962C8B-B14F-4D97-AF65-F5344CB8AC3E}">
        <p14:creationId xmlns:p14="http://schemas.microsoft.com/office/powerpoint/2010/main" val="3913485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2FC11-4017-4884-BB25-4143C1B92F01}"/>
              </a:ext>
            </a:extLst>
          </p:cNvPr>
          <p:cNvSpPr>
            <a:spLocks noGrp="1"/>
          </p:cNvSpPr>
          <p:nvPr>
            <p:ph type="title"/>
          </p:nvPr>
        </p:nvSpPr>
        <p:spPr/>
        <p:txBody>
          <a:bodyPr/>
          <a:lstStyle/>
          <a:p>
            <a:r>
              <a:rPr lang="es-PE" b="1" dirty="0"/>
              <a:t>41.2</a:t>
            </a:r>
            <a:endParaRPr lang="es-PE" dirty="0"/>
          </a:p>
        </p:txBody>
      </p:sp>
      <p:sp>
        <p:nvSpPr>
          <p:cNvPr id="3" name="Marcador de contenido 2">
            <a:extLst>
              <a:ext uri="{FF2B5EF4-FFF2-40B4-BE49-F238E27FC236}">
                <a16:creationId xmlns:a16="http://schemas.microsoft.com/office/drawing/2014/main" id="{670F7B0E-F97C-4767-B269-83B2D3682061}"/>
              </a:ext>
            </a:extLst>
          </p:cNvPr>
          <p:cNvSpPr>
            <a:spLocks noGrp="1"/>
          </p:cNvSpPr>
          <p:nvPr>
            <p:ph idx="1"/>
          </p:nvPr>
        </p:nvSpPr>
        <p:spPr/>
        <p:txBody>
          <a:bodyPr/>
          <a:lstStyle/>
          <a:p>
            <a:r>
              <a:rPr lang="es-PE" b="1" dirty="0"/>
              <a:t>“Transcurridos treinta (30) días hábiles, desde la fecha de la última publicación, sin que se hubiera interpuesto oposición, el Notario Público </a:t>
            </a:r>
            <a:r>
              <a:rPr lang="es-PE" b="1" i="1" dirty="0">
                <a:solidFill>
                  <a:srgbClr val="002060"/>
                </a:solidFill>
              </a:rPr>
              <a:t>levantará un acta donde hará constar haber cumplido con las notificaciones respectivas, la evaluación de las pruebas y los actuados, y declarará la prescripción adquisitiva de dominio a favor del solicitante</a:t>
            </a:r>
            <a:r>
              <a:rPr lang="es-PE" b="1" dirty="0"/>
              <a:t> o dispondrá la formación de títulos supletorios, según sea el caso.”</a:t>
            </a:r>
            <a:endParaRPr lang="es-PE" dirty="0"/>
          </a:p>
        </p:txBody>
      </p:sp>
    </p:spTree>
    <p:extLst>
      <p:ext uri="{BB962C8B-B14F-4D97-AF65-F5344CB8AC3E}">
        <p14:creationId xmlns:p14="http://schemas.microsoft.com/office/powerpoint/2010/main" val="2851072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1877F-E2C0-44C8-BF10-1053279AD64B}"/>
              </a:ext>
            </a:extLst>
          </p:cNvPr>
          <p:cNvSpPr>
            <a:spLocks noGrp="1"/>
          </p:cNvSpPr>
          <p:nvPr>
            <p:ph type="title"/>
          </p:nvPr>
        </p:nvSpPr>
        <p:spPr/>
        <p:txBody>
          <a:bodyPr/>
          <a:lstStyle/>
          <a:p>
            <a:r>
              <a:rPr lang="es-PE" b="1" dirty="0"/>
              <a:t>41.3</a:t>
            </a:r>
            <a:endParaRPr lang="es-PE" dirty="0"/>
          </a:p>
        </p:txBody>
      </p:sp>
      <p:sp>
        <p:nvSpPr>
          <p:cNvPr id="3" name="Marcador de contenido 2">
            <a:extLst>
              <a:ext uri="{FF2B5EF4-FFF2-40B4-BE49-F238E27FC236}">
                <a16:creationId xmlns:a16="http://schemas.microsoft.com/office/drawing/2014/main" id="{100A9091-01B8-4960-8FDB-7EB5D4859D48}"/>
              </a:ext>
            </a:extLst>
          </p:cNvPr>
          <p:cNvSpPr>
            <a:spLocks noGrp="1"/>
          </p:cNvSpPr>
          <p:nvPr>
            <p:ph idx="1"/>
          </p:nvPr>
        </p:nvSpPr>
        <p:spPr/>
        <p:txBody>
          <a:bodyPr/>
          <a:lstStyle/>
          <a:p>
            <a:r>
              <a:rPr lang="es-PE" b="1" dirty="0"/>
              <a:t>El acta notarial y todos sus antecedentes, serán incorporados al Registro Notarial de Asuntos no Contenciosos, del cual se podrá expedir todos los traslados instrumentales previstos por la ley del notariado.</a:t>
            </a:r>
            <a:endParaRPr lang="es-PE" dirty="0"/>
          </a:p>
          <a:p>
            <a:endParaRPr lang="es-PE" dirty="0"/>
          </a:p>
        </p:txBody>
      </p:sp>
    </p:spTree>
    <p:extLst>
      <p:ext uri="{BB962C8B-B14F-4D97-AF65-F5344CB8AC3E}">
        <p14:creationId xmlns:p14="http://schemas.microsoft.com/office/powerpoint/2010/main" val="4056529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6011D-955A-48B5-B9E3-92829310E13C}"/>
              </a:ext>
            </a:extLst>
          </p:cNvPr>
          <p:cNvSpPr>
            <a:spLocks noGrp="1"/>
          </p:cNvSpPr>
          <p:nvPr>
            <p:ph type="title"/>
          </p:nvPr>
        </p:nvSpPr>
        <p:spPr/>
        <p:txBody>
          <a:bodyPr/>
          <a:lstStyle/>
          <a:p>
            <a:r>
              <a:rPr lang="es-PE" b="1" dirty="0"/>
              <a:t>41.4. </a:t>
            </a:r>
            <a:endParaRPr lang="es-PE" dirty="0"/>
          </a:p>
        </p:txBody>
      </p:sp>
      <p:sp>
        <p:nvSpPr>
          <p:cNvPr id="3" name="Marcador de contenido 2">
            <a:extLst>
              <a:ext uri="{FF2B5EF4-FFF2-40B4-BE49-F238E27FC236}">
                <a16:creationId xmlns:a16="http://schemas.microsoft.com/office/drawing/2014/main" id="{E00D213E-6F99-4006-9AA0-5FB0666DB34E}"/>
              </a:ext>
            </a:extLst>
          </p:cNvPr>
          <p:cNvSpPr>
            <a:spLocks noGrp="1"/>
          </p:cNvSpPr>
          <p:nvPr>
            <p:ph idx="1"/>
          </p:nvPr>
        </p:nvSpPr>
        <p:spPr/>
        <p:txBody>
          <a:bodyPr>
            <a:normAutofit lnSpcReduction="10000"/>
          </a:bodyPr>
          <a:lstStyle/>
          <a:p>
            <a:r>
              <a:rPr lang="es-PE" b="1" dirty="0"/>
              <a:t>Cuando se solicite al Registro de Predios la inscripción de la prescripción adquisitiva o formación de títulos supletorios en inmuebles estatales, se encuentren o no inscritos, el registrador verificará que en el Acta Notarial se precise el haber cumplido con las formalidades del emplazamiento señaladas en el artículo 40. Asimismo, cotejará la adecuación de los antecedentes registrales con la rogatoria, </a:t>
            </a:r>
            <a:r>
              <a:rPr lang="es-PE" b="1" dirty="0">
                <a:solidFill>
                  <a:srgbClr val="002060"/>
                </a:solidFill>
              </a:rPr>
              <a:t>quedando exento de calificar la validez de los actos procedimentales que son de competencia del Notario, así como el fondo o motivación de la declaración notarial</a:t>
            </a:r>
            <a:endParaRPr lang="es-PE" dirty="0">
              <a:solidFill>
                <a:srgbClr val="002060"/>
              </a:solidFill>
            </a:endParaRPr>
          </a:p>
        </p:txBody>
      </p:sp>
    </p:spTree>
    <p:extLst>
      <p:ext uri="{BB962C8B-B14F-4D97-AF65-F5344CB8AC3E}">
        <p14:creationId xmlns:p14="http://schemas.microsoft.com/office/powerpoint/2010/main" val="27026855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E61947-78E7-4B11-9517-D0DC64FE10C5}"/>
              </a:ext>
            </a:extLst>
          </p:cNvPr>
          <p:cNvSpPr>
            <a:spLocks noGrp="1"/>
          </p:cNvSpPr>
          <p:nvPr>
            <p:ph idx="1"/>
          </p:nvPr>
        </p:nvSpPr>
        <p:spPr>
          <a:xfrm>
            <a:off x="1295401" y="1013552"/>
            <a:ext cx="9601196" cy="4862316"/>
          </a:xfrm>
        </p:spPr>
        <p:txBody>
          <a:bodyPr>
            <a:normAutofit fontScale="55000" lnSpcReduction="20000"/>
          </a:bodyPr>
          <a:lstStyle/>
          <a:p>
            <a:pPr algn="ctr"/>
            <a:r>
              <a:rPr lang="es-PE" dirty="0">
                <a:solidFill>
                  <a:srgbClr val="002060"/>
                </a:solidFill>
                <a:latin typeface="Arial Rounded MT Bold" panose="020F0704030504030204" pitchFamily="34" charset="0"/>
              </a:rPr>
              <a:t>LEY QUE ESTABLECE LA PRESUNCIÓN DE QUE EL ESTADO ES POSEEDOR DE LOS INMUEBLES DE SU PROPIEDAD Y DECLARA IMPRESCRIPTIBLES LOS BIENES INMUEBLES DE DOMINIO PRIVADO ESTATAL/Ley 29618  </a:t>
            </a:r>
            <a:r>
              <a:rPr lang="es-PE" b="1" dirty="0">
                <a:solidFill>
                  <a:srgbClr val="FF0000"/>
                </a:solidFill>
                <a:latin typeface="Arial Rounded MT Bold" panose="020F0704030504030204" pitchFamily="34" charset="0"/>
              </a:rPr>
              <a:t>publicada</a:t>
            </a:r>
            <a:r>
              <a:rPr lang="es-PE" dirty="0">
                <a:solidFill>
                  <a:srgbClr val="002060"/>
                </a:solidFill>
                <a:latin typeface="Arial Rounded MT Bold" panose="020F0704030504030204" pitchFamily="34" charset="0"/>
              </a:rPr>
              <a:t> el 24/11/2010</a:t>
            </a:r>
          </a:p>
          <a:p>
            <a:endParaRPr lang="es-PE" dirty="0"/>
          </a:p>
          <a:p>
            <a:pPr marL="0" indent="0">
              <a:buNone/>
            </a:pPr>
            <a:r>
              <a:rPr lang="es-PE" b="1" dirty="0">
                <a:latin typeface="Arial Rounded MT Bold" panose="020F0704030504030204" pitchFamily="34" charset="0"/>
              </a:rPr>
              <a:t>Artículo 1.- Presunción de la posesión del Estado respecto de los inmuebles de su propiedad</a:t>
            </a:r>
          </a:p>
          <a:p>
            <a:pPr marL="0" indent="0">
              <a:buNone/>
            </a:pPr>
            <a:r>
              <a:rPr lang="es-PE" b="1" dirty="0">
                <a:latin typeface="Arial Rounded MT Bold" panose="020F0704030504030204" pitchFamily="34" charset="0"/>
              </a:rPr>
              <a:t>Se presume que el Estado es poseedor de todos los inmuebles de su propiedad.</a:t>
            </a:r>
          </a:p>
          <a:p>
            <a:endParaRPr lang="es-PE" dirty="0"/>
          </a:p>
          <a:p>
            <a:pPr marL="0" indent="0">
              <a:buNone/>
            </a:pPr>
            <a:r>
              <a:rPr lang="es-PE" b="1" dirty="0">
                <a:solidFill>
                  <a:srgbClr val="002060"/>
                </a:solidFill>
                <a:latin typeface="Arial Rounded MT Bold" panose="020F0704030504030204" pitchFamily="34" charset="0"/>
              </a:rPr>
              <a:t>Artículo 2.- Declaración de imprescriptibilidad de los bienes inmuebles de dominio privado estatal</a:t>
            </a:r>
          </a:p>
          <a:p>
            <a:pPr marL="0" indent="0">
              <a:buNone/>
            </a:pPr>
            <a:r>
              <a:rPr lang="es-PE" b="1" dirty="0">
                <a:latin typeface="Arial Rounded MT Bold" panose="020F0704030504030204" pitchFamily="34" charset="0"/>
              </a:rPr>
              <a:t>Declárase la imprescriptibilidad de los bienes inmuebles de dominio privado estatal</a:t>
            </a:r>
            <a:r>
              <a:rPr lang="es-PE" dirty="0"/>
              <a:t>.</a:t>
            </a:r>
          </a:p>
          <a:p>
            <a:endParaRPr lang="es-PE" dirty="0"/>
          </a:p>
          <a:p>
            <a:pPr marL="0" indent="0">
              <a:buNone/>
            </a:pPr>
            <a:r>
              <a:rPr lang="es-PE" b="1" dirty="0">
                <a:solidFill>
                  <a:schemeClr val="accent4"/>
                </a:solidFill>
                <a:latin typeface="Arial Rounded MT Bold" panose="020F0704030504030204" pitchFamily="34" charset="0"/>
              </a:rPr>
              <a:t>DISPOSICIÓN COMPLEMENTARIA FINAL</a:t>
            </a:r>
          </a:p>
          <a:p>
            <a:pPr marL="0" indent="0">
              <a:buNone/>
            </a:pPr>
            <a:r>
              <a:rPr lang="es-PE" dirty="0"/>
              <a:t>ÚNICA.- Exclusión de los predios de las comunidades campesinas y nativas del país</a:t>
            </a:r>
          </a:p>
          <a:p>
            <a:pPr marL="0" indent="0">
              <a:buNone/>
            </a:pPr>
            <a:r>
              <a:rPr lang="es-PE" dirty="0"/>
              <a:t>La presente Ley no es de aplicación a los predios en propiedad, en posesión o en uso tradicional de las comunidades campesinas y nativas, los cuales se rigen por las leyes de la materia.</a:t>
            </a:r>
          </a:p>
          <a:p>
            <a:pPr marL="0" indent="0">
              <a:buNone/>
            </a:pPr>
            <a:r>
              <a:rPr lang="es-PE" b="1" dirty="0">
                <a:solidFill>
                  <a:schemeClr val="accent4"/>
                </a:solidFill>
                <a:latin typeface="Arial Rounded MT Bold" panose="020F0704030504030204" pitchFamily="34" charset="0"/>
              </a:rPr>
              <a:t>DISPOSICIÓN COMPLEMENTARIA TRANSITORIA</a:t>
            </a:r>
          </a:p>
          <a:p>
            <a:pPr marL="0" indent="0">
              <a:buNone/>
            </a:pPr>
            <a:r>
              <a:rPr lang="es-PE" dirty="0"/>
              <a:t>ÚNICA.- Aplicación de la Ley núm. 29151, Ley General del Sistema Nacional de Bienes Estatales, y su reglamento</a:t>
            </a:r>
          </a:p>
          <a:p>
            <a:pPr marL="0" indent="0">
              <a:buNone/>
            </a:pPr>
            <a:r>
              <a:rPr lang="es-PE" dirty="0"/>
              <a:t>Las personas naturales o jurídicas que, a la fecha de la entrada en vigencia de la presente Ley, se encuentren ocupando inmuebles de propiedad estatal, con excepción de bienes municipales, que cumplan con los requisitos establecidos en la Ley núm. 29151, Ley General del Sistema Nacional de Bienes Estatales, y su reglamento pueden acogerse a los mecanismos de compraventa a valor comercial establecidos en dichas normas.</a:t>
            </a:r>
          </a:p>
          <a:p>
            <a:endParaRPr lang="es-PE" dirty="0"/>
          </a:p>
        </p:txBody>
      </p:sp>
    </p:spTree>
    <p:extLst>
      <p:ext uri="{BB962C8B-B14F-4D97-AF65-F5344CB8AC3E}">
        <p14:creationId xmlns:p14="http://schemas.microsoft.com/office/powerpoint/2010/main" val="3972663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CC2BA-9D92-4B30-A57A-CC31444EF8B4}"/>
              </a:ext>
            </a:extLst>
          </p:cNvPr>
          <p:cNvSpPr>
            <a:spLocks noGrp="1"/>
          </p:cNvSpPr>
          <p:nvPr>
            <p:ph type="title"/>
          </p:nvPr>
        </p:nvSpPr>
        <p:spPr/>
        <p:txBody>
          <a:bodyPr/>
          <a:lstStyle/>
          <a:p>
            <a:r>
              <a:rPr lang="es-PE" dirty="0"/>
              <a:t>Constitución Política</a:t>
            </a:r>
          </a:p>
        </p:txBody>
      </p:sp>
      <p:sp>
        <p:nvSpPr>
          <p:cNvPr id="3" name="Marcador de contenido 2">
            <a:extLst>
              <a:ext uri="{FF2B5EF4-FFF2-40B4-BE49-F238E27FC236}">
                <a16:creationId xmlns:a16="http://schemas.microsoft.com/office/drawing/2014/main" id="{A60B2903-AA55-46BE-ACCC-4BEF4F845799}"/>
              </a:ext>
            </a:extLst>
          </p:cNvPr>
          <p:cNvSpPr>
            <a:spLocks noGrp="1"/>
          </p:cNvSpPr>
          <p:nvPr>
            <p:ph idx="1"/>
          </p:nvPr>
        </p:nvSpPr>
        <p:spPr/>
        <p:txBody>
          <a:bodyPr/>
          <a:lstStyle/>
          <a:p>
            <a:pPr algn="ctr"/>
            <a:r>
              <a:rPr lang="es-PE" dirty="0"/>
              <a:t>Bienes de dominio y uso público</a:t>
            </a:r>
          </a:p>
          <a:p>
            <a:pPr algn="ctr"/>
            <a:r>
              <a:rPr lang="es-PE" dirty="0"/>
              <a:t>	</a:t>
            </a:r>
            <a:r>
              <a:rPr lang="es-PE" sz="3200" dirty="0">
                <a:latin typeface="Arial Rounded MT Bold" panose="020F0704030504030204" pitchFamily="34" charset="0"/>
              </a:rPr>
              <a:t>Artículo 73.- Los bienes de dominio público son </a:t>
            </a:r>
            <a:r>
              <a:rPr lang="es-PE" sz="3200" dirty="0">
                <a:solidFill>
                  <a:srgbClr val="FF0000"/>
                </a:solidFill>
                <a:latin typeface="Arial Rounded MT Bold" panose="020F0704030504030204" pitchFamily="34" charset="0"/>
              </a:rPr>
              <a:t>inalienables e imprescriptibles</a:t>
            </a:r>
            <a:r>
              <a:rPr lang="es-PE" sz="3200" dirty="0">
                <a:latin typeface="Arial Rounded MT Bold" panose="020F0704030504030204" pitchFamily="34" charset="0"/>
              </a:rPr>
              <a:t>. Los bienes de uso público pueden ser concedidos a particulares conforme a ley, para su aprovechamiento económico.</a:t>
            </a:r>
          </a:p>
        </p:txBody>
      </p:sp>
    </p:spTree>
    <p:extLst>
      <p:ext uri="{BB962C8B-B14F-4D97-AF65-F5344CB8AC3E}">
        <p14:creationId xmlns:p14="http://schemas.microsoft.com/office/powerpoint/2010/main" val="3632637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09C30-EECF-432E-928C-F69F3BE868CC}"/>
              </a:ext>
            </a:extLst>
          </p:cNvPr>
          <p:cNvSpPr>
            <a:spLocks noGrp="1"/>
          </p:cNvSpPr>
          <p:nvPr>
            <p:ph type="title"/>
          </p:nvPr>
        </p:nvSpPr>
        <p:spPr/>
        <p:txBody>
          <a:bodyPr>
            <a:normAutofit fontScale="90000"/>
          </a:bodyPr>
          <a:lstStyle/>
          <a:p>
            <a:r>
              <a:rPr lang="es-PE" b="1" dirty="0"/>
              <a:t>Artículo 42.- Finalización</a:t>
            </a:r>
            <a:br>
              <a:rPr lang="es-PE" dirty="0"/>
            </a:br>
            <a:endParaRPr lang="es-PE" dirty="0"/>
          </a:p>
        </p:txBody>
      </p:sp>
      <p:sp>
        <p:nvSpPr>
          <p:cNvPr id="3" name="Marcador de contenido 2">
            <a:extLst>
              <a:ext uri="{FF2B5EF4-FFF2-40B4-BE49-F238E27FC236}">
                <a16:creationId xmlns:a16="http://schemas.microsoft.com/office/drawing/2014/main" id="{DE86F8FC-3D21-47EA-8EF1-F689A48DF360}"/>
              </a:ext>
            </a:extLst>
          </p:cNvPr>
          <p:cNvSpPr>
            <a:spLocks noGrp="1"/>
          </p:cNvSpPr>
          <p:nvPr>
            <p:ph idx="1"/>
          </p:nvPr>
        </p:nvSpPr>
        <p:spPr/>
        <p:txBody>
          <a:bodyPr>
            <a:normAutofit fontScale="92500"/>
          </a:bodyPr>
          <a:lstStyle/>
          <a:p>
            <a:r>
              <a:rPr lang="es-PE" b="1" dirty="0"/>
              <a:t>	El acta notarial que declara la prescripción adquisitiva de dominio, o dispone el otorgamiento de títulos supletorios, es título suficiente para la inscripción de la propiedad en el registro respectivo y para la cancelación del asiento registral a favor del antiguo dueño de ser el caso.</a:t>
            </a:r>
            <a:endParaRPr lang="es-PE" dirty="0"/>
          </a:p>
          <a:p>
            <a:r>
              <a:rPr lang="es-PE" b="1" dirty="0"/>
              <a:t> </a:t>
            </a:r>
            <a:endParaRPr lang="es-PE" dirty="0"/>
          </a:p>
          <a:p>
            <a:r>
              <a:rPr lang="es-PE" b="1" dirty="0"/>
              <a:t>	Copia certificada de dicha acta se adjuntará al FOR, a efectos de que el notario la presente al Registro, de conformidad a lo previsto en el Art. 31 del presente Reglamento.</a:t>
            </a:r>
            <a:endParaRPr lang="es-PE" dirty="0"/>
          </a:p>
          <a:p>
            <a:endParaRPr lang="es-PE" dirty="0"/>
          </a:p>
        </p:txBody>
      </p:sp>
    </p:spTree>
    <p:extLst>
      <p:ext uri="{BB962C8B-B14F-4D97-AF65-F5344CB8AC3E}">
        <p14:creationId xmlns:p14="http://schemas.microsoft.com/office/powerpoint/2010/main" val="2278765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50A56-67D3-46EB-81C2-B546C733C719}"/>
              </a:ext>
            </a:extLst>
          </p:cNvPr>
          <p:cNvSpPr>
            <a:spLocks noGrp="1"/>
          </p:cNvSpPr>
          <p:nvPr>
            <p:ph type="title"/>
          </p:nvPr>
        </p:nvSpPr>
        <p:spPr/>
        <p:txBody>
          <a:bodyPr>
            <a:normAutofit fontScale="90000"/>
          </a:bodyPr>
          <a:lstStyle/>
          <a:p>
            <a:r>
              <a:rPr lang="es-PE" b="1" dirty="0"/>
              <a:t>Artículo 43.- La Oposición</a:t>
            </a:r>
            <a:br>
              <a:rPr lang="es-PE" dirty="0"/>
            </a:br>
            <a:endParaRPr lang="es-PE" dirty="0"/>
          </a:p>
        </p:txBody>
      </p:sp>
      <p:sp>
        <p:nvSpPr>
          <p:cNvPr id="3" name="Marcador de contenido 2">
            <a:extLst>
              <a:ext uri="{FF2B5EF4-FFF2-40B4-BE49-F238E27FC236}">
                <a16:creationId xmlns:a16="http://schemas.microsoft.com/office/drawing/2014/main" id="{4B725575-FF05-41D0-9CB1-BB271BC5665F}"/>
              </a:ext>
            </a:extLst>
          </p:cNvPr>
          <p:cNvSpPr>
            <a:spLocks noGrp="1"/>
          </p:cNvSpPr>
          <p:nvPr>
            <p:ph idx="1"/>
          </p:nvPr>
        </p:nvSpPr>
        <p:spPr/>
        <p:txBody>
          <a:bodyPr>
            <a:normAutofit lnSpcReduction="10000"/>
          </a:bodyPr>
          <a:lstStyle/>
          <a:p>
            <a:pPr marL="0" indent="0">
              <a:buNone/>
            </a:pPr>
            <a:r>
              <a:rPr lang="es-PE" b="1" dirty="0"/>
              <a:t>43.1 Hasta el momento de emitirse el acta notarial que ponga fin al procedimiento, cualquier persona podrá formular oposición a la declaración de propiedad por prescripción adquisitiva de dominio o a la formación de títulos supletorios en trámite.</a:t>
            </a:r>
            <a:endParaRPr lang="es-PE" dirty="0"/>
          </a:p>
          <a:p>
            <a:pPr marL="0" indent="0">
              <a:buNone/>
            </a:pPr>
            <a:r>
              <a:rPr lang="es-PE" b="1" dirty="0"/>
              <a:t>Esta oposición debe formularse por escrito ante el notario</a:t>
            </a:r>
            <a:r>
              <a:rPr lang="es-PE" b="1" dirty="0">
                <a:solidFill>
                  <a:srgbClr val="FF0000"/>
                </a:solidFill>
                <a:latin typeface="Arial Rounded MT Bold" panose="020F0704030504030204" pitchFamily="34" charset="0"/>
              </a:rPr>
              <a:t>, quien suspenderá el trámite en el estado en que se encuentre y remitirá lo actuado al Juzgado Especializado en lo Civil de turno de la jurisdicción donde se ubica el inmueble, dentro del tercer día hábil de presentada la oposición.</a:t>
            </a:r>
            <a:endParaRPr lang="es-PE" dirty="0">
              <a:solidFill>
                <a:srgbClr val="FF0000"/>
              </a:solidFill>
              <a:latin typeface="Arial Rounded MT Bold" panose="020F0704030504030204" pitchFamily="34" charset="0"/>
            </a:endParaRPr>
          </a:p>
          <a:p>
            <a:endParaRPr lang="es-PE" dirty="0"/>
          </a:p>
        </p:txBody>
      </p:sp>
    </p:spTree>
    <p:extLst>
      <p:ext uri="{BB962C8B-B14F-4D97-AF65-F5344CB8AC3E}">
        <p14:creationId xmlns:p14="http://schemas.microsoft.com/office/powerpoint/2010/main" val="30291384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51851-0808-432E-BE1B-D9EE80088CF8}"/>
              </a:ext>
            </a:extLst>
          </p:cNvPr>
          <p:cNvSpPr>
            <a:spLocks noGrp="1"/>
          </p:cNvSpPr>
          <p:nvPr>
            <p:ph type="title"/>
          </p:nvPr>
        </p:nvSpPr>
        <p:spPr/>
        <p:txBody>
          <a:bodyPr/>
          <a:lstStyle/>
          <a:p>
            <a:r>
              <a:rPr lang="es-PE" dirty="0"/>
              <a:t>sigue</a:t>
            </a:r>
          </a:p>
        </p:txBody>
      </p:sp>
      <p:sp>
        <p:nvSpPr>
          <p:cNvPr id="3" name="Marcador de contenido 2">
            <a:extLst>
              <a:ext uri="{FF2B5EF4-FFF2-40B4-BE49-F238E27FC236}">
                <a16:creationId xmlns:a16="http://schemas.microsoft.com/office/drawing/2014/main" id="{E7763616-EFA3-410C-B6B2-B93CC2D75EB7}"/>
              </a:ext>
            </a:extLst>
          </p:cNvPr>
          <p:cNvSpPr>
            <a:spLocks noGrp="1"/>
          </p:cNvSpPr>
          <p:nvPr>
            <p:ph idx="1"/>
          </p:nvPr>
        </p:nvSpPr>
        <p:spPr/>
        <p:txBody>
          <a:bodyPr>
            <a:normAutofit lnSpcReduction="10000"/>
          </a:bodyPr>
          <a:lstStyle/>
          <a:p>
            <a:r>
              <a:rPr lang="es-PE" b="1" dirty="0"/>
              <a:t>43.2 El Juez, una vez recibido el expediente concederá un plazo judicial, común para ambas partes, para la adecuación del expediente a las exigencias del trámite judicial, tanto de la demanda como de la contestación, y proseguirá el trámite conforme a su procedimiento.</a:t>
            </a:r>
            <a:endParaRPr lang="es-PE" dirty="0"/>
          </a:p>
          <a:p>
            <a:r>
              <a:rPr lang="es-PE" b="1" dirty="0"/>
              <a:t> </a:t>
            </a:r>
            <a:endParaRPr lang="es-PE" dirty="0"/>
          </a:p>
          <a:p>
            <a:r>
              <a:rPr lang="es-PE" b="1" dirty="0"/>
              <a:t>	43.3 Una vez concluido el proceso judicial y agotadas todas las instancias, el juez notificará al notario con la resolución que pone fin al proceso, para que éste prosiga según el sentido de la misma.</a:t>
            </a:r>
            <a:endParaRPr lang="es-PE" dirty="0"/>
          </a:p>
          <a:p>
            <a:endParaRPr lang="es-PE" dirty="0"/>
          </a:p>
        </p:txBody>
      </p:sp>
    </p:spTree>
    <p:extLst>
      <p:ext uri="{BB962C8B-B14F-4D97-AF65-F5344CB8AC3E}">
        <p14:creationId xmlns:p14="http://schemas.microsoft.com/office/powerpoint/2010/main" val="126406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C8F27D9-99F6-4BD3-A243-CFC50DA085CA}"/>
              </a:ext>
            </a:extLst>
          </p:cNvPr>
          <p:cNvGraphicFramePr>
            <a:graphicFrameLocks noGrp="1"/>
          </p:cNvGraphicFramePr>
          <p:nvPr>
            <p:ph idx="1"/>
            <p:extLst/>
          </p:nvPr>
        </p:nvGraphicFramePr>
        <p:xfrm>
          <a:off x="1295400" y="1007165"/>
          <a:ext cx="9601200" cy="486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6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305BB5-5E7F-4708-B735-A33DCFF2F195}"/>
              </a:ext>
            </a:extLst>
          </p:cNvPr>
          <p:cNvSpPr>
            <a:spLocks noGrp="1"/>
          </p:cNvSpPr>
          <p:nvPr>
            <p:ph idx="1"/>
          </p:nvPr>
        </p:nvSpPr>
        <p:spPr>
          <a:xfrm>
            <a:off x="1295401" y="1192696"/>
            <a:ext cx="9601196" cy="4683172"/>
          </a:xfrm>
        </p:spPr>
        <p:txBody>
          <a:bodyPr>
            <a:normAutofit/>
          </a:bodyPr>
          <a:lstStyle/>
          <a:p>
            <a:pPr marL="0" indent="0" algn="ctr">
              <a:buNone/>
            </a:pPr>
            <a:r>
              <a:rPr lang="es-ES" sz="4400" dirty="0">
                <a:latin typeface="Arial Rounded MT Bold" panose="020F0704030504030204" pitchFamily="34" charset="0"/>
              </a:rPr>
              <a:t>TRIBUNAL REGISTRAL</a:t>
            </a:r>
          </a:p>
          <a:p>
            <a:pPr algn="ctr"/>
            <a:endParaRPr lang="es-ES" sz="4400" dirty="0">
              <a:latin typeface="Arial Rounded MT Bold" panose="020F0704030504030204" pitchFamily="34" charset="0"/>
            </a:endParaRPr>
          </a:p>
          <a:p>
            <a:pPr marL="0" indent="0" algn="ctr">
              <a:buNone/>
            </a:pPr>
            <a:r>
              <a:rPr lang="es-ES" sz="4400" b="1" i="1" dirty="0">
                <a:latin typeface="Arial Rounded MT Bold" panose="020F0704030504030204" pitchFamily="34" charset="0"/>
              </a:rPr>
              <a:t>PRECEDENTES DE OBSERVANCIA REGISTRAL, CON INCIDENCIA EN LA FUNCIÓN NOTATRIAL</a:t>
            </a:r>
            <a:endParaRPr lang="es-PE" sz="4400" b="1" i="1" dirty="0">
              <a:latin typeface="Arial Rounded MT Bold" panose="020F0704030504030204" pitchFamily="34" charset="0"/>
            </a:endParaRPr>
          </a:p>
        </p:txBody>
      </p:sp>
    </p:spTree>
    <p:extLst>
      <p:ext uri="{BB962C8B-B14F-4D97-AF65-F5344CB8AC3E}">
        <p14:creationId xmlns:p14="http://schemas.microsoft.com/office/powerpoint/2010/main" val="4177814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685A4-CD4C-469C-AACF-0C61F6FB8736}"/>
              </a:ext>
            </a:extLst>
          </p:cNvPr>
          <p:cNvSpPr>
            <a:spLocks noGrp="1"/>
          </p:cNvSpPr>
          <p:nvPr>
            <p:ph type="title"/>
          </p:nvPr>
        </p:nvSpPr>
        <p:spPr/>
        <p:txBody>
          <a:bodyPr>
            <a:normAutofit fontScale="90000"/>
          </a:bodyPr>
          <a:lstStyle/>
          <a:p>
            <a:r>
              <a:rPr lang="es-PE" b="1" dirty="0"/>
              <a:t>II Pleno Registral</a:t>
            </a:r>
            <a:br>
              <a:rPr lang="es-PE" dirty="0"/>
            </a:br>
            <a:endParaRPr lang="es-PE" dirty="0"/>
          </a:p>
        </p:txBody>
      </p:sp>
      <p:sp>
        <p:nvSpPr>
          <p:cNvPr id="3" name="Marcador de contenido 2">
            <a:extLst>
              <a:ext uri="{FF2B5EF4-FFF2-40B4-BE49-F238E27FC236}">
                <a16:creationId xmlns:a16="http://schemas.microsoft.com/office/drawing/2014/main" id="{08A5F284-CE34-4CAA-A646-D4D84C3DFBE5}"/>
              </a:ext>
            </a:extLst>
          </p:cNvPr>
          <p:cNvSpPr>
            <a:spLocks noGrp="1"/>
          </p:cNvSpPr>
          <p:nvPr>
            <p:ph idx="1"/>
          </p:nvPr>
        </p:nvSpPr>
        <p:spPr/>
        <p:txBody>
          <a:bodyPr>
            <a:normAutofit fontScale="92500" lnSpcReduction="20000"/>
          </a:bodyPr>
          <a:lstStyle/>
          <a:p>
            <a:r>
              <a:rPr lang="es-PE" b="1" dirty="0"/>
              <a:t> 7.- SUCESIÓN INTESTADA NOTARIAL </a:t>
            </a:r>
            <a:endParaRPr lang="es-PE" dirty="0"/>
          </a:p>
          <a:p>
            <a:r>
              <a:rPr lang="es-PE" i="1" dirty="0"/>
              <a:t>“Para la inscripción de la anotación preventiva de sucesión intestada tramitada notarialmente, sólo se exigirá la solicitud del Notario acompañada de una copia legalizada de la solicitud presentada ante él pidiendo la sucesión intestada. Para la inscripción definitiva sólo se exigirá la presentación del parte notarial conteniendo el acta de protocolización”. </a:t>
            </a:r>
          </a:p>
          <a:p>
            <a:r>
              <a:rPr lang="es-PE" dirty="0"/>
              <a:t>Criterio adoptado en la Resolución </a:t>
            </a:r>
            <a:r>
              <a:rPr lang="es-PE" dirty="0" err="1"/>
              <a:t>N°</a:t>
            </a:r>
            <a:r>
              <a:rPr lang="es-PE" dirty="0"/>
              <a:t> 158-2001-ORLL/TR del 23 de noviembre de 2001, publicada el 24 de enero de 2002 y ratificado sólo en el extremo enunciado. </a:t>
            </a:r>
          </a:p>
          <a:p>
            <a:r>
              <a:rPr lang="es-PE" i="1" dirty="0"/>
              <a:t>Precedente de Observancia Obligatoria incorporado a los artículos 30 y 31 del Reglamento de Inscripciones de los Registros de Testamentos y de Sucesiones Intestadas (Aprobado por Resolución </a:t>
            </a:r>
            <a:r>
              <a:rPr lang="es-PE" i="1" dirty="0" err="1"/>
              <a:t>N°</a:t>
            </a:r>
            <a:r>
              <a:rPr lang="es-PE" i="1" dirty="0"/>
              <a:t> 156-2012-SUNARP/SN). </a:t>
            </a:r>
            <a:endParaRPr lang="es-PE" dirty="0"/>
          </a:p>
          <a:p>
            <a:endParaRPr lang="es-PE" dirty="0"/>
          </a:p>
          <a:p>
            <a:endParaRPr lang="es-PE" dirty="0"/>
          </a:p>
        </p:txBody>
      </p:sp>
    </p:spTree>
    <p:extLst>
      <p:ext uri="{BB962C8B-B14F-4D97-AF65-F5344CB8AC3E}">
        <p14:creationId xmlns:p14="http://schemas.microsoft.com/office/powerpoint/2010/main" val="18011477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76D43-FC83-4A8D-8E9C-065B5EFA9577}"/>
              </a:ext>
            </a:extLst>
          </p:cNvPr>
          <p:cNvSpPr>
            <a:spLocks noGrp="1"/>
          </p:cNvSpPr>
          <p:nvPr>
            <p:ph type="title"/>
          </p:nvPr>
        </p:nvSpPr>
        <p:spPr/>
        <p:txBody>
          <a:bodyPr/>
          <a:lstStyle/>
          <a:p>
            <a:r>
              <a:rPr lang="es-PE" b="1" dirty="0"/>
              <a:t>II Pleno Registral</a:t>
            </a:r>
            <a:endParaRPr lang="es-PE" dirty="0"/>
          </a:p>
        </p:txBody>
      </p:sp>
      <p:sp>
        <p:nvSpPr>
          <p:cNvPr id="3" name="Marcador de contenido 2">
            <a:extLst>
              <a:ext uri="{FF2B5EF4-FFF2-40B4-BE49-F238E27FC236}">
                <a16:creationId xmlns:a16="http://schemas.microsoft.com/office/drawing/2014/main" id="{A7394164-25CB-4E0C-B7C7-6523D0638228}"/>
              </a:ext>
            </a:extLst>
          </p:cNvPr>
          <p:cNvSpPr>
            <a:spLocks noGrp="1"/>
          </p:cNvSpPr>
          <p:nvPr>
            <p:ph idx="1"/>
          </p:nvPr>
        </p:nvSpPr>
        <p:spPr/>
        <p:txBody>
          <a:bodyPr/>
          <a:lstStyle/>
          <a:p>
            <a:r>
              <a:rPr lang="es-PE" b="1" dirty="0"/>
              <a:t>13.- FORMALIDAD DEL PADRÓN COMUNAL </a:t>
            </a:r>
            <a:endParaRPr lang="es-PE" dirty="0"/>
          </a:p>
          <a:p>
            <a:r>
              <a:rPr lang="es-PE" i="1" dirty="0"/>
              <a:t>“El padrón comunal de las comunidades campesinas debe constar en un libro debidamente legalizado por Notario Público o Juez de Paz de ser el caso”. </a:t>
            </a:r>
            <a:endParaRPr lang="es-PE" dirty="0"/>
          </a:p>
          <a:p>
            <a:r>
              <a:rPr lang="es-PE" dirty="0"/>
              <a:t>Criterio adoptado en la Resolución </a:t>
            </a:r>
            <a:r>
              <a:rPr lang="es-PE" dirty="0" err="1"/>
              <a:t>N°</a:t>
            </a:r>
            <a:r>
              <a:rPr lang="es-PE" dirty="0"/>
              <a:t> 157-2001-ORLL/TR del 23 de noviembre de 2001, publicada el 24 de enero de 2002 y ratificado sólo en el extremo enunciado</a:t>
            </a:r>
          </a:p>
        </p:txBody>
      </p:sp>
    </p:spTree>
    <p:extLst>
      <p:ext uri="{BB962C8B-B14F-4D97-AF65-F5344CB8AC3E}">
        <p14:creationId xmlns:p14="http://schemas.microsoft.com/office/powerpoint/2010/main" val="3072944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D931C-47FF-4F00-B81F-122310B21F17}"/>
              </a:ext>
            </a:extLst>
          </p:cNvPr>
          <p:cNvSpPr>
            <a:spLocks noGrp="1"/>
          </p:cNvSpPr>
          <p:nvPr>
            <p:ph type="title"/>
          </p:nvPr>
        </p:nvSpPr>
        <p:spPr/>
        <p:txBody>
          <a:bodyPr>
            <a:normAutofit fontScale="90000"/>
          </a:bodyPr>
          <a:lstStyle/>
          <a:p>
            <a:r>
              <a:rPr lang="es-PE" b="1" dirty="0"/>
              <a:t>X Pleno Registral</a:t>
            </a:r>
            <a:br>
              <a:rPr lang="es-PE" dirty="0"/>
            </a:br>
            <a:endParaRPr lang="es-PE" dirty="0"/>
          </a:p>
        </p:txBody>
      </p:sp>
      <p:sp>
        <p:nvSpPr>
          <p:cNvPr id="3" name="Marcador de contenido 2">
            <a:extLst>
              <a:ext uri="{FF2B5EF4-FFF2-40B4-BE49-F238E27FC236}">
                <a16:creationId xmlns:a16="http://schemas.microsoft.com/office/drawing/2014/main" id="{3E114016-A868-4226-B7D2-9949C7663E05}"/>
              </a:ext>
            </a:extLst>
          </p:cNvPr>
          <p:cNvSpPr>
            <a:spLocks noGrp="1"/>
          </p:cNvSpPr>
          <p:nvPr>
            <p:ph idx="1"/>
          </p:nvPr>
        </p:nvSpPr>
        <p:spPr/>
        <p:txBody>
          <a:bodyPr>
            <a:normAutofit fontScale="85000" lnSpcReduction="20000"/>
          </a:bodyPr>
          <a:lstStyle/>
          <a:p>
            <a:r>
              <a:rPr lang="es-PE" b="1" dirty="0"/>
              <a:t> 10.- LEGALIZACIÓN DE APERTURA DE LIBROS </a:t>
            </a:r>
            <a:endParaRPr lang="es-PE" dirty="0"/>
          </a:p>
          <a:p>
            <a:r>
              <a:rPr lang="es-PE" dirty="0"/>
              <a:t>“La persona jurídica debe acreditar ante el notario y no ante el registro la conclusión o pérdida del libro anterior para que proceda la legalización de un segundo y subsiguientes libros. A efectos de verificar la concordancia entre el libro de la persona jurídica obrante en el título cuya inscripción se solicita y el antecedente registral, se debe tomar en cuenta el libro correspondiente contenido en el antecedente registral inmediato”. </a:t>
            </a:r>
          </a:p>
          <a:p>
            <a:r>
              <a:rPr lang="es-PE" dirty="0"/>
              <a:t>Criterio sustentado en las Resoluciones </a:t>
            </a:r>
            <a:r>
              <a:rPr lang="es-PE" dirty="0" err="1"/>
              <a:t>Nº</a:t>
            </a:r>
            <a:r>
              <a:rPr lang="es-PE" dirty="0"/>
              <a:t> 055-2011-ORLC/TR del 6 de febrero de 2001, </a:t>
            </a:r>
            <a:r>
              <a:rPr lang="es-PE" dirty="0" err="1"/>
              <a:t>Nº</a:t>
            </a:r>
            <a:r>
              <a:rPr lang="es-PE" dirty="0"/>
              <a:t> 416-2000-ORLC/TR del 28 de noviembre de 2000, </a:t>
            </a:r>
            <a:r>
              <a:rPr lang="es-PE" dirty="0" err="1"/>
              <a:t>Nº</a:t>
            </a:r>
            <a:r>
              <a:rPr lang="es-PE" dirty="0"/>
              <a:t> 026-2002-ORLC/TR del 18 de enero de 2002 y </a:t>
            </a:r>
            <a:r>
              <a:rPr lang="es-PE" dirty="0" err="1"/>
              <a:t>Nº</a:t>
            </a:r>
            <a:r>
              <a:rPr lang="es-PE" dirty="0"/>
              <a:t> 256-2002-ORLC/TR del 16 de mayo de 2002.</a:t>
            </a:r>
            <a:r>
              <a:rPr lang="es-PE" i="1" dirty="0"/>
              <a:t> </a:t>
            </a:r>
          </a:p>
          <a:p>
            <a:r>
              <a:rPr lang="es-PE" i="1" dirty="0"/>
              <a:t>Precedente de Observancia Obligatoria incorporado al artículo 10 del Reglamento de Inscripciones del Registro de Personas Jurídicas No Societarias (Aprobado por Resolución </a:t>
            </a:r>
            <a:r>
              <a:rPr lang="es-PE" i="1" dirty="0" err="1"/>
              <a:t>N°</a:t>
            </a:r>
            <a:r>
              <a:rPr lang="es-PE" i="1" dirty="0"/>
              <a:t> 086-2009-SUNARP/SN).</a:t>
            </a:r>
            <a:endParaRPr lang="es-PE" dirty="0"/>
          </a:p>
          <a:p>
            <a:endParaRPr lang="es-PE" dirty="0"/>
          </a:p>
        </p:txBody>
      </p:sp>
    </p:spTree>
    <p:extLst>
      <p:ext uri="{BB962C8B-B14F-4D97-AF65-F5344CB8AC3E}">
        <p14:creationId xmlns:p14="http://schemas.microsoft.com/office/powerpoint/2010/main" val="514690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536D3-F64B-4A0E-A8EA-7420ECE8CD5F}"/>
              </a:ext>
            </a:extLst>
          </p:cNvPr>
          <p:cNvSpPr>
            <a:spLocks noGrp="1"/>
          </p:cNvSpPr>
          <p:nvPr>
            <p:ph type="title"/>
          </p:nvPr>
        </p:nvSpPr>
        <p:spPr/>
        <p:txBody>
          <a:bodyPr/>
          <a:lstStyle/>
          <a:p>
            <a:r>
              <a:rPr lang="es-PE" b="1" dirty="0"/>
              <a:t>X Pleno Registral</a:t>
            </a:r>
            <a:endParaRPr lang="es-PE" dirty="0"/>
          </a:p>
        </p:txBody>
      </p:sp>
      <p:sp>
        <p:nvSpPr>
          <p:cNvPr id="3" name="Marcador de contenido 2">
            <a:extLst>
              <a:ext uri="{FF2B5EF4-FFF2-40B4-BE49-F238E27FC236}">
                <a16:creationId xmlns:a16="http://schemas.microsoft.com/office/drawing/2014/main" id="{966EA0F3-5583-45C9-B985-E236C639E998}"/>
              </a:ext>
            </a:extLst>
          </p:cNvPr>
          <p:cNvSpPr>
            <a:spLocks noGrp="1"/>
          </p:cNvSpPr>
          <p:nvPr>
            <p:ph idx="1"/>
          </p:nvPr>
        </p:nvSpPr>
        <p:spPr/>
        <p:txBody>
          <a:bodyPr>
            <a:normAutofit fontScale="92500" lnSpcReduction="20000"/>
          </a:bodyPr>
          <a:lstStyle/>
          <a:p>
            <a:r>
              <a:rPr lang="es-PE" b="1" dirty="0"/>
              <a:t>11.- IMPROCEDENCIA DE INSCRIPCIÓN DE SUCESIÓN INTESTADA </a:t>
            </a:r>
            <a:endParaRPr lang="es-PE" dirty="0"/>
          </a:p>
          <a:p>
            <a:r>
              <a:rPr lang="es-PE" i="1" dirty="0"/>
              <a:t>“Existiendo testamento inscrito con institución de heredero vigente, no es inscribible la sucesión intestada del testador, debiendo el interesado reclamar su derecho ante el Poder Judicial en proceso contencioso”. </a:t>
            </a:r>
          </a:p>
          <a:p>
            <a:r>
              <a:rPr lang="es-PE" dirty="0"/>
              <a:t>Criterio adoptado en las Resoluciones </a:t>
            </a:r>
            <a:r>
              <a:rPr lang="es-PE" dirty="0" err="1"/>
              <a:t>Nº</a:t>
            </a:r>
            <a:r>
              <a:rPr lang="es-PE" dirty="0"/>
              <a:t> 001-2004-SUNARP-TR-T del 12 de enero de 2004, </a:t>
            </a:r>
            <a:r>
              <a:rPr lang="es-PE" dirty="0" err="1"/>
              <a:t>Nº</a:t>
            </a:r>
            <a:r>
              <a:rPr lang="es-PE" dirty="0"/>
              <a:t> 194-2003-SUNARP-TR-T del 20 de noviembre de 2003 y </a:t>
            </a:r>
            <a:r>
              <a:rPr lang="es-PE" dirty="0" err="1"/>
              <a:t>Nº</a:t>
            </a:r>
            <a:r>
              <a:rPr lang="es-PE" dirty="0"/>
              <a:t> 200-2003-SUNARP-TR-T del 26 de noviembre de 2003. </a:t>
            </a:r>
          </a:p>
          <a:p>
            <a:r>
              <a:rPr lang="es-PE" dirty="0"/>
              <a:t>Precedente de Observancia Obligatoria incorporado al artículo 4 del Reglamento de Inscripciones de los Registros de Testamentos y de Sucesiones Intestadas (Aprobado por Resolución </a:t>
            </a:r>
            <a:r>
              <a:rPr lang="es-PE" dirty="0" err="1"/>
              <a:t>N°</a:t>
            </a:r>
            <a:r>
              <a:rPr lang="es-PE" dirty="0"/>
              <a:t> 156-2012-SUNARP/SN).</a:t>
            </a:r>
            <a:r>
              <a:rPr lang="es-PE" b="1" dirty="0"/>
              <a:t> </a:t>
            </a:r>
            <a:endParaRPr lang="es-PE" dirty="0"/>
          </a:p>
          <a:p>
            <a:endParaRPr lang="es-PE" dirty="0"/>
          </a:p>
        </p:txBody>
      </p:sp>
    </p:spTree>
    <p:extLst>
      <p:ext uri="{BB962C8B-B14F-4D97-AF65-F5344CB8AC3E}">
        <p14:creationId xmlns:p14="http://schemas.microsoft.com/office/powerpoint/2010/main" val="1287768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1203-16FF-4462-BD31-862BDE7FB217}"/>
              </a:ext>
            </a:extLst>
          </p:cNvPr>
          <p:cNvSpPr>
            <a:spLocks noGrp="1"/>
          </p:cNvSpPr>
          <p:nvPr>
            <p:ph type="title"/>
          </p:nvPr>
        </p:nvSpPr>
        <p:spPr/>
        <p:txBody>
          <a:bodyPr>
            <a:normAutofit fontScale="90000"/>
          </a:bodyPr>
          <a:lstStyle/>
          <a:p>
            <a:r>
              <a:rPr lang="es-PE" b="1" dirty="0"/>
              <a:t>XVII Pleno</a:t>
            </a:r>
            <a:br>
              <a:rPr lang="es-PE" dirty="0"/>
            </a:br>
            <a:endParaRPr lang="es-PE" dirty="0"/>
          </a:p>
        </p:txBody>
      </p:sp>
      <p:sp>
        <p:nvSpPr>
          <p:cNvPr id="3" name="Marcador de contenido 2">
            <a:extLst>
              <a:ext uri="{FF2B5EF4-FFF2-40B4-BE49-F238E27FC236}">
                <a16:creationId xmlns:a16="http://schemas.microsoft.com/office/drawing/2014/main" id="{7ADF6912-6195-4528-B7EE-DB96D7A61CB2}"/>
              </a:ext>
            </a:extLst>
          </p:cNvPr>
          <p:cNvSpPr>
            <a:spLocks noGrp="1"/>
          </p:cNvSpPr>
          <p:nvPr>
            <p:ph idx="1"/>
          </p:nvPr>
        </p:nvSpPr>
        <p:spPr/>
        <p:txBody>
          <a:bodyPr>
            <a:normAutofit lnSpcReduction="10000"/>
          </a:bodyPr>
          <a:lstStyle/>
          <a:p>
            <a:r>
              <a:rPr lang="es-PE" b="1" dirty="0"/>
              <a:t> </a:t>
            </a:r>
            <a:endParaRPr lang="es-PE" dirty="0"/>
          </a:p>
          <a:p>
            <a:r>
              <a:rPr lang="es-PE" b="1" dirty="0"/>
              <a:t>1</a:t>
            </a:r>
            <a:r>
              <a:rPr lang="es-PE" b="1" i="1" dirty="0"/>
              <a:t>.- CALIFICACIÓN DE LA REPRESENTACIÓN VOLUNTARIA DE PERSONAS NATURALES </a:t>
            </a:r>
            <a:endParaRPr lang="es-PE" dirty="0"/>
          </a:p>
          <a:p>
            <a:r>
              <a:rPr lang="es-PE" i="1" dirty="0"/>
              <a:t>“A efectos de calificar los actos celebrados por el representante de personas naturales, no es exigible la inscripción del poder. Será suficiente que se inserte o adjunte el traslado instrumental de la escritura pública donde conste el referido poder”. </a:t>
            </a:r>
            <a:endParaRPr lang="es-PE" dirty="0"/>
          </a:p>
          <a:p>
            <a:r>
              <a:rPr lang="es-PE" dirty="0"/>
              <a:t>Criterio adoptado en las Resoluciones </a:t>
            </a:r>
            <a:r>
              <a:rPr lang="es-PE" dirty="0" err="1"/>
              <a:t>N°</a:t>
            </a:r>
            <a:r>
              <a:rPr lang="es-PE" dirty="0"/>
              <a:t> 025-2000-ORRLL/TRN del 24 de agosto de 2000 y </a:t>
            </a:r>
            <a:r>
              <a:rPr lang="es-PE" dirty="0" err="1"/>
              <a:t>N°</a:t>
            </a:r>
            <a:r>
              <a:rPr lang="es-PE" dirty="0"/>
              <a:t> 444-2004-SUNARP-TR-L del 23 de julio de 2004.</a:t>
            </a:r>
          </a:p>
          <a:p>
            <a:endParaRPr lang="es-PE" dirty="0"/>
          </a:p>
        </p:txBody>
      </p:sp>
    </p:spTree>
    <p:extLst>
      <p:ext uri="{BB962C8B-B14F-4D97-AF65-F5344CB8AC3E}">
        <p14:creationId xmlns:p14="http://schemas.microsoft.com/office/powerpoint/2010/main" val="1480910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CA2AE-9433-4A50-AFB4-8CE8BD45A94B}"/>
              </a:ext>
            </a:extLst>
          </p:cNvPr>
          <p:cNvSpPr>
            <a:spLocks noGrp="1"/>
          </p:cNvSpPr>
          <p:nvPr>
            <p:ph type="title"/>
          </p:nvPr>
        </p:nvSpPr>
        <p:spPr/>
        <p:txBody>
          <a:bodyPr>
            <a:normAutofit fontScale="90000"/>
          </a:bodyPr>
          <a:lstStyle/>
          <a:p>
            <a:r>
              <a:rPr lang="es-PE" b="1" dirty="0"/>
              <a:t>XXXIX Pleno</a:t>
            </a:r>
            <a:br>
              <a:rPr lang="es-PE" dirty="0"/>
            </a:br>
            <a:endParaRPr lang="es-PE" dirty="0"/>
          </a:p>
        </p:txBody>
      </p:sp>
      <p:sp>
        <p:nvSpPr>
          <p:cNvPr id="3" name="Marcador de contenido 2">
            <a:extLst>
              <a:ext uri="{FF2B5EF4-FFF2-40B4-BE49-F238E27FC236}">
                <a16:creationId xmlns:a16="http://schemas.microsoft.com/office/drawing/2014/main" id="{F83B07BC-C5EB-46B6-AB9A-A3C957E08F3F}"/>
              </a:ext>
            </a:extLst>
          </p:cNvPr>
          <p:cNvSpPr>
            <a:spLocks noGrp="1"/>
          </p:cNvSpPr>
          <p:nvPr>
            <p:ph idx="1"/>
          </p:nvPr>
        </p:nvSpPr>
        <p:spPr/>
        <p:txBody>
          <a:bodyPr>
            <a:normAutofit lnSpcReduction="10000"/>
          </a:bodyPr>
          <a:lstStyle/>
          <a:p>
            <a:r>
              <a:rPr lang="es-PE" b="1" dirty="0"/>
              <a:t> </a:t>
            </a:r>
            <a:endParaRPr lang="es-PE" dirty="0"/>
          </a:p>
          <a:p>
            <a:r>
              <a:rPr lang="es-PE" b="1" dirty="0"/>
              <a:t>1.- </a:t>
            </a:r>
            <a:r>
              <a:rPr lang="es-PE" b="1" i="1" dirty="0"/>
              <a:t>INMATRICULACIÓN DE VEHÍCULOS MAYORES EN MÉRITO DE ACTA NOTARIAL DE PRESCRIPCIÓN ADQUISITIVA DE DOMINIO </a:t>
            </a:r>
            <a:endParaRPr lang="es-PE" dirty="0"/>
          </a:p>
          <a:p>
            <a:r>
              <a:rPr lang="es-PE" i="1" dirty="0"/>
              <a:t>“No procede la inmatriculación de vehículos mayores en mérito de acta notarial de declaración de adquisición de propiedad por prescripción adquisitiva de dominio”. </a:t>
            </a:r>
            <a:endParaRPr lang="es-PE" dirty="0"/>
          </a:p>
          <a:p>
            <a:r>
              <a:rPr lang="es-PE" dirty="0"/>
              <a:t>Criterio adoptado en la Resolución </a:t>
            </a:r>
            <a:r>
              <a:rPr lang="es-PE" dirty="0" err="1"/>
              <a:t>Nº</a:t>
            </a:r>
            <a:r>
              <a:rPr lang="es-PE" dirty="0"/>
              <a:t> 1281-2008-SUNARP-TR-L del 19 de noviembre del 2008.</a:t>
            </a:r>
          </a:p>
          <a:p>
            <a:endParaRPr lang="es-PE" dirty="0"/>
          </a:p>
        </p:txBody>
      </p:sp>
    </p:spTree>
    <p:extLst>
      <p:ext uri="{BB962C8B-B14F-4D97-AF65-F5344CB8AC3E}">
        <p14:creationId xmlns:p14="http://schemas.microsoft.com/office/powerpoint/2010/main" val="40898598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FFC03-19F6-4337-91C0-1F0D4CEEF0D4}"/>
              </a:ext>
            </a:extLst>
          </p:cNvPr>
          <p:cNvSpPr>
            <a:spLocks noGrp="1"/>
          </p:cNvSpPr>
          <p:nvPr>
            <p:ph type="title"/>
          </p:nvPr>
        </p:nvSpPr>
        <p:spPr/>
        <p:txBody>
          <a:bodyPr>
            <a:normAutofit fontScale="90000"/>
          </a:bodyPr>
          <a:lstStyle/>
          <a:p>
            <a:r>
              <a:rPr lang="es-PE" b="1" dirty="0"/>
              <a:t>XLVI Pleno</a:t>
            </a:r>
            <a:br>
              <a:rPr lang="es-PE" dirty="0"/>
            </a:br>
            <a:endParaRPr lang="es-PE" dirty="0"/>
          </a:p>
        </p:txBody>
      </p:sp>
      <p:sp>
        <p:nvSpPr>
          <p:cNvPr id="3" name="Marcador de contenido 2">
            <a:extLst>
              <a:ext uri="{FF2B5EF4-FFF2-40B4-BE49-F238E27FC236}">
                <a16:creationId xmlns:a16="http://schemas.microsoft.com/office/drawing/2014/main" id="{8E765131-AE19-45A2-A145-124E3D3A706D}"/>
              </a:ext>
            </a:extLst>
          </p:cNvPr>
          <p:cNvSpPr>
            <a:spLocks noGrp="1"/>
          </p:cNvSpPr>
          <p:nvPr>
            <p:ph idx="1"/>
          </p:nvPr>
        </p:nvSpPr>
        <p:spPr/>
        <p:txBody>
          <a:bodyPr>
            <a:normAutofit fontScale="92500" lnSpcReduction="10000"/>
          </a:bodyPr>
          <a:lstStyle/>
          <a:p>
            <a:r>
              <a:rPr lang="es-PE" b="1" i="1" dirty="0"/>
              <a:t>1.- APLICACIÓN DE LA SÉTIMA DISPOSICIÓN COMPLEMENTARIA, TRANSITORIA Y FINAL DEL DECRETO LEGISLATIVO DEL NOTARIADO</a:t>
            </a:r>
            <a:endParaRPr lang="es-PE" dirty="0"/>
          </a:p>
          <a:p>
            <a:r>
              <a:rPr lang="es-PE" i="1" dirty="0"/>
              <a:t>“La Sétima Disposición Complementaria, Transitoria y Final del Decreto Legislativo del Notariado </a:t>
            </a:r>
            <a:r>
              <a:rPr lang="es-PE" i="1" dirty="0" err="1"/>
              <a:t>Nº</a:t>
            </a:r>
            <a:r>
              <a:rPr lang="es-PE" i="1" dirty="0"/>
              <a:t> 1049 se aplica a los títulos que se presenten ante el Registro de Predios y Registro de Mandatos y Poderes desde la fecha en que entró en vigor: 27 de junio de 2008, aun cuando se trate de traslados notariales expedidos con anterioridad a su vigencia”. </a:t>
            </a:r>
            <a:endParaRPr lang="es-PE" dirty="0"/>
          </a:p>
          <a:p>
            <a:r>
              <a:rPr lang="es-PE" dirty="0"/>
              <a:t>Criterio adoptado en la Resolución </a:t>
            </a:r>
            <a:r>
              <a:rPr lang="es-PE" dirty="0" err="1"/>
              <a:t>Nº</a:t>
            </a:r>
            <a:r>
              <a:rPr lang="es-PE" dirty="0"/>
              <a:t> 1370-2008-SUNARP-TR-L del 23 de diciembre de 2008.</a:t>
            </a:r>
          </a:p>
          <a:p>
            <a:endParaRPr lang="es-PE" dirty="0"/>
          </a:p>
        </p:txBody>
      </p:sp>
    </p:spTree>
    <p:extLst>
      <p:ext uri="{BB962C8B-B14F-4D97-AF65-F5344CB8AC3E}">
        <p14:creationId xmlns:p14="http://schemas.microsoft.com/office/powerpoint/2010/main" val="32999374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DA99E-5CF2-4B90-83BF-DFABC5B2393D}"/>
              </a:ext>
            </a:extLst>
          </p:cNvPr>
          <p:cNvSpPr>
            <a:spLocks noGrp="1"/>
          </p:cNvSpPr>
          <p:nvPr>
            <p:ph type="title"/>
          </p:nvPr>
        </p:nvSpPr>
        <p:spPr/>
        <p:txBody>
          <a:bodyPr>
            <a:normAutofit fontScale="90000"/>
          </a:bodyPr>
          <a:lstStyle/>
          <a:p>
            <a:r>
              <a:rPr lang="es-PE" b="1" dirty="0"/>
              <a:t>XLIX Pleno</a:t>
            </a:r>
            <a:br>
              <a:rPr lang="es-PE" dirty="0"/>
            </a:br>
            <a:endParaRPr lang="es-PE" dirty="0"/>
          </a:p>
        </p:txBody>
      </p:sp>
      <p:sp>
        <p:nvSpPr>
          <p:cNvPr id="3" name="Marcador de contenido 2">
            <a:extLst>
              <a:ext uri="{FF2B5EF4-FFF2-40B4-BE49-F238E27FC236}">
                <a16:creationId xmlns:a16="http://schemas.microsoft.com/office/drawing/2014/main" id="{6428DD4E-B2DC-40F6-881F-4A4317CB351E}"/>
              </a:ext>
            </a:extLst>
          </p:cNvPr>
          <p:cNvSpPr>
            <a:spLocks noGrp="1"/>
          </p:cNvSpPr>
          <p:nvPr>
            <p:ph idx="1"/>
          </p:nvPr>
        </p:nvSpPr>
        <p:spPr/>
        <p:txBody>
          <a:bodyPr>
            <a:normAutofit/>
          </a:bodyPr>
          <a:lstStyle/>
          <a:p>
            <a:r>
              <a:rPr lang="es-PE" b="1" i="1" dirty="0"/>
              <a:t> </a:t>
            </a:r>
            <a:endParaRPr lang="es-PE" dirty="0"/>
          </a:p>
          <a:p>
            <a:r>
              <a:rPr lang="es-PE" b="1" i="1" dirty="0"/>
              <a:t>TÍTULOS SUPLETORIOS – TRÁMITE NOTARIAL </a:t>
            </a:r>
            <a:endParaRPr lang="es-PE" dirty="0"/>
          </a:p>
          <a:p>
            <a:r>
              <a:rPr lang="es-PE" i="1" dirty="0"/>
              <a:t>“De conformidad con las Leyes </a:t>
            </a:r>
            <a:r>
              <a:rPr lang="es-PE" i="1" dirty="0" err="1"/>
              <a:t>Nº</a:t>
            </a:r>
            <a:r>
              <a:rPr lang="es-PE" i="1" dirty="0"/>
              <a:t> 27157 y </a:t>
            </a:r>
            <a:r>
              <a:rPr lang="es-PE" i="1" dirty="0" err="1"/>
              <a:t>Nº</a:t>
            </a:r>
            <a:r>
              <a:rPr lang="es-PE" i="1" dirty="0"/>
              <a:t> 27333, el trámite notarial de títulos supletorios solo procede respecto de predios no inscritos”. </a:t>
            </a:r>
            <a:endParaRPr lang="es-PE" dirty="0"/>
          </a:p>
          <a:p>
            <a:r>
              <a:rPr lang="es-PE" dirty="0"/>
              <a:t>Criterio adoptado en la Resolución </a:t>
            </a:r>
            <a:r>
              <a:rPr lang="es-PE" dirty="0" err="1"/>
              <a:t>Nº</a:t>
            </a:r>
            <a:r>
              <a:rPr lang="es-PE" dirty="0"/>
              <a:t> 224-2009-SUNARP-TR-A del 24 de junio de 2009.</a:t>
            </a:r>
          </a:p>
          <a:p>
            <a:endParaRPr lang="es-PE" dirty="0"/>
          </a:p>
        </p:txBody>
      </p:sp>
    </p:spTree>
    <p:extLst>
      <p:ext uri="{BB962C8B-B14F-4D97-AF65-F5344CB8AC3E}">
        <p14:creationId xmlns:p14="http://schemas.microsoft.com/office/powerpoint/2010/main" val="1021847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4AD2C-1798-4B04-BD31-B13079E3268D}"/>
              </a:ext>
            </a:extLst>
          </p:cNvPr>
          <p:cNvSpPr>
            <a:spLocks noGrp="1"/>
          </p:cNvSpPr>
          <p:nvPr>
            <p:ph type="title"/>
          </p:nvPr>
        </p:nvSpPr>
        <p:spPr/>
        <p:txBody>
          <a:bodyPr>
            <a:normAutofit fontScale="90000"/>
          </a:bodyPr>
          <a:lstStyle/>
          <a:p>
            <a:r>
              <a:rPr lang="es-PE" b="1" i="1" dirty="0"/>
              <a:t>LXII Pleno Registral</a:t>
            </a:r>
            <a:br>
              <a:rPr lang="es-PE" dirty="0"/>
            </a:br>
            <a:endParaRPr lang="es-PE" dirty="0"/>
          </a:p>
        </p:txBody>
      </p:sp>
      <p:sp>
        <p:nvSpPr>
          <p:cNvPr id="3" name="Marcador de contenido 2">
            <a:extLst>
              <a:ext uri="{FF2B5EF4-FFF2-40B4-BE49-F238E27FC236}">
                <a16:creationId xmlns:a16="http://schemas.microsoft.com/office/drawing/2014/main" id="{C17E60F8-F986-4E84-BB27-802569CC612F}"/>
              </a:ext>
            </a:extLst>
          </p:cNvPr>
          <p:cNvSpPr>
            <a:spLocks noGrp="1"/>
          </p:cNvSpPr>
          <p:nvPr>
            <p:ph idx="1"/>
          </p:nvPr>
        </p:nvSpPr>
        <p:spPr/>
        <p:txBody>
          <a:bodyPr>
            <a:normAutofit lnSpcReduction="10000"/>
          </a:bodyPr>
          <a:lstStyle/>
          <a:p>
            <a:r>
              <a:rPr lang="es-PE" b="1" i="1" dirty="0"/>
              <a:t>4.- ANOTACIÓN PREVENTIVA DE PRESCRIPCIÓN ADQUISITIVA NOTARIAL </a:t>
            </a:r>
            <a:endParaRPr lang="es-PE" dirty="0"/>
          </a:p>
          <a:p>
            <a:r>
              <a:rPr lang="es-PE" i="1" dirty="0"/>
              <a:t>“Cuando el trámite de prescripción adquisitiva notarial comprenda la integridad de un predio inscrito, no resulta exigible el cumplimiento del requisito previsto en el artículo 105 del Reglamento de Inscripciones del Registro de Predios relativo a la presentación de los planos de ubicación y localización”. </a:t>
            </a:r>
            <a:endParaRPr lang="es-PE" dirty="0"/>
          </a:p>
          <a:p>
            <a:r>
              <a:rPr lang="es-PE" dirty="0"/>
              <a:t>Criterio adoptado en las resoluciones </a:t>
            </a:r>
            <a:r>
              <a:rPr lang="es-PE" dirty="0" err="1"/>
              <a:t>Nº</a:t>
            </a:r>
            <a:r>
              <a:rPr lang="es-PE" dirty="0"/>
              <a:t> 198-2008-SUNARP-TR-T del 12/09/2008 y </a:t>
            </a:r>
            <a:r>
              <a:rPr lang="es-PE" dirty="0" err="1"/>
              <a:t>Nº</a:t>
            </a:r>
            <a:r>
              <a:rPr lang="es-PE" dirty="0"/>
              <a:t> 134-2009-SUNARP-TR-A del 13/04/2009.</a:t>
            </a:r>
          </a:p>
          <a:p>
            <a:endParaRPr lang="es-PE" dirty="0"/>
          </a:p>
        </p:txBody>
      </p:sp>
    </p:spTree>
    <p:extLst>
      <p:ext uri="{BB962C8B-B14F-4D97-AF65-F5344CB8AC3E}">
        <p14:creationId xmlns:p14="http://schemas.microsoft.com/office/powerpoint/2010/main" val="26720092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298</TotalTime>
  <Words>5449</Words>
  <Application>Microsoft Office PowerPoint</Application>
  <PresentationFormat>Panorámica</PresentationFormat>
  <Paragraphs>455</Paragraphs>
  <Slides>113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113</vt:i4>
      </vt:variant>
    </vt:vector>
  </HeadingPairs>
  <TitlesOfParts>
    <vt:vector size="120" baseType="lpstr">
      <vt:lpstr>Abadi</vt:lpstr>
      <vt:lpstr>Abadi Extra Light</vt:lpstr>
      <vt:lpstr>Arial</vt:lpstr>
      <vt:lpstr>Arial Black</vt:lpstr>
      <vt:lpstr>Arial Rounded MT Bold</vt:lpstr>
      <vt:lpstr>Garamond</vt:lpstr>
      <vt:lpstr>Orgánico</vt:lpstr>
      <vt:lpstr>PRESCRIPCIÓN ADQUISITIVA NOTARIAL:  Implicancias civiles y registrales</vt:lpstr>
      <vt:lpstr>Aspectos generales</vt:lpstr>
      <vt:lpstr>CP 1993</vt:lpstr>
      <vt:lpstr>Cc. 1984</vt:lpstr>
      <vt:lpstr>Artículo 2021.- </vt:lpstr>
      <vt:lpstr>Tratamiento de la usucapión</vt:lpstr>
      <vt:lpstr>Presentación de PowerPoint</vt:lpstr>
      <vt:lpstr>El derecho romano: ¿es aplicable a nuestro derecho?</vt:lpstr>
      <vt:lpstr>Presentación de PowerPoint</vt:lpstr>
      <vt:lpstr>Del latín</vt:lpstr>
      <vt:lpstr>Qué es la </vt:lpstr>
      <vt:lpstr>Quién fusiona</vt:lpstr>
      <vt:lpstr>Datos latinos</vt:lpstr>
      <vt:lpstr>Presentación de PowerPoint</vt:lpstr>
      <vt:lpstr>Qué es la usucapión dentro de ese contexto?</vt:lpstr>
      <vt:lpstr>Para qué sirve la usucapión?</vt:lpstr>
      <vt:lpstr>Cuáles son nuestras fuentes inmediatas?</vt:lpstr>
      <vt:lpstr>Código civil de 1852</vt:lpstr>
      <vt:lpstr>Cuál era el régimen del Código Civil de 1852</vt:lpstr>
      <vt:lpstr>1852</vt:lpstr>
      <vt:lpstr>Presentación de PowerPoint</vt:lpstr>
      <vt:lpstr>Presentación de PowerPoint</vt:lpstr>
      <vt:lpstr>Presentación de PowerPoint</vt:lpstr>
      <vt:lpstr>1852</vt:lpstr>
      <vt:lpstr>Presentación de PowerPoint</vt:lpstr>
      <vt:lpstr>Código Civil 1936</vt:lpstr>
      <vt:lpstr>Su tratamiento por el Código Civil de 1936</vt:lpstr>
      <vt:lpstr>Presentación de PowerPoint</vt:lpstr>
      <vt:lpstr>Código Civil 1984</vt:lpstr>
      <vt:lpstr>Presentación de PowerPoint</vt:lpstr>
      <vt:lpstr>Presentación de PowerPoint</vt:lpstr>
      <vt:lpstr>Continuidad o suma</vt:lpstr>
      <vt:lpstr>Existe relación?</vt:lpstr>
      <vt:lpstr>La praescriptio contra tabulas</vt:lpstr>
      <vt:lpstr>Presentación de PowerPoint</vt:lpstr>
      <vt:lpstr>Artículo 952.</vt:lpstr>
      <vt:lpstr>Cuáles son los requisitos para su configuración?</vt:lpstr>
      <vt:lpstr>LEY </vt:lpstr>
      <vt:lpstr>  Ley N° 26662 /Ley de Competencia Notarial en Asuntos No Contenciosos /1996 </vt:lpstr>
      <vt:lpstr>Presentación de PowerPoint</vt:lpstr>
      <vt:lpstr>Presentación de PowerPoint</vt:lpstr>
      <vt:lpstr>Artículo 6.- Consentimiento Unánime</vt:lpstr>
      <vt:lpstr>Artículo 7.- Colaboración de las autoridades.- </vt:lpstr>
      <vt:lpstr>Artículo 12.- Validez del documento notarial</vt:lpstr>
      <vt:lpstr>Decreto Legislativo N° 1049 (2008)</vt:lpstr>
      <vt:lpstr>…..</vt:lpstr>
      <vt:lpstr> Artículo 123-B.- Excepciones a la nulidad prevista en el artículo 123-A </vt:lpstr>
      <vt:lpstr>sigue</vt:lpstr>
      <vt:lpstr>26662</vt:lpstr>
      <vt:lpstr>Disposición Complementaria</vt:lpstr>
      <vt:lpstr>LEY</vt:lpstr>
      <vt:lpstr>Ley N° 27157, LEY DE REGULARIZACION DE EDIFICACIONES, DEL PROCEDIMIENTO PARA LA DECLARATORIA DE  FABRICA Y DEL REGIMEN DE UNIDADES INMOBILIARIAS DE PROPIEDAD EXCLUSIVA Y DE PROPIEDAD  COMUN (1999) </vt:lpstr>
      <vt:lpstr>Artículo 4.- Del Formulario Registral </vt:lpstr>
      <vt:lpstr>Artículo 5.- De la función notarial </vt:lpstr>
      <vt:lpstr> Artículo 21.- De la prescripción adquisitiva de dominio </vt:lpstr>
      <vt:lpstr>LEY </vt:lpstr>
      <vt:lpstr> Ley N° 27333/ Ley Complementaria a la Ley Nº 26662, para la Regularización de Edificaciones (2000) </vt:lpstr>
      <vt:lpstr> Artículo 2.- De la función Notarial en la Ley Nº 27157 </vt:lpstr>
      <vt:lpstr>       Artículo 5.- Del trámite notarial de prescripción adquisitiva de dominio    El procedimiento de declaración de propiedad por prescripción adquisitiva de dominio previsto en el Artículo 21 de la Ley Nº 27157 se tramitará, exclusivamente, ante el Notario de la provincia en donde se ubica el inmueble, verificándose el cumplimiento de los requisitos establecidos en el primer párrafo del Artículo 950 del Código Civil, de acuerdo con el trámite siguiente: </vt:lpstr>
      <vt:lpstr>a)</vt:lpstr>
      <vt:lpstr>b) </vt:lpstr>
      <vt:lpstr>CPC (1993)</vt:lpstr>
      <vt:lpstr> Artículo  505.- Además de lo dispuesto en los Artículos 424 y 425, la demanda debe cumplir con los siguientes requisitos adicionales: </vt:lpstr>
      <vt:lpstr>505</vt:lpstr>
      <vt:lpstr>505</vt:lpstr>
      <vt:lpstr>c)</vt:lpstr>
      <vt:lpstr>d) </vt:lpstr>
      <vt:lpstr>e) </vt:lpstr>
      <vt:lpstr>f) </vt:lpstr>
      <vt:lpstr>h) </vt:lpstr>
      <vt:lpstr>Presentación de PowerPoint</vt:lpstr>
      <vt:lpstr>OPOSICIÓN</vt:lpstr>
      <vt:lpstr>TUO RGTO </vt:lpstr>
      <vt:lpstr> Artículo 4.- Regularización </vt:lpstr>
      <vt:lpstr>TUO del RGTO de la LEY 27157  DS 035-2006-VIVIENDA</vt:lpstr>
      <vt:lpstr> Artículo 36.- Prescripción adquisitiva de dominio </vt:lpstr>
      <vt:lpstr>Artículo 38.- Normas de procedimiento </vt:lpstr>
      <vt:lpstr>Presentación de PowerPoint</vt:lpstr>
      <vt:lpstr>Artículo 40.- Emplazamiento </vt:lpstr>
      <vt:lpstr>sigue</vt:lpstr>
      <vt:lpstr>Art. 41</vt:lpstr>
      <vt:lpstr>41.2</vt:lpstr>
      <vt:lpstr>41.3</vt:lpstr>
      <vt:lpstr>41.4. </vt:lpstr>
      <vt:lpstr>Presentación de PowerPoint</vt:lpstr>
      <vt:lpstr>Constitución Política</vt:lpstr>
      <vt:lpstr>Artículo 42.- Finalización </vt:lpstr>
      <vt:lpstr>Artículo 43.- La Oposición </vt:lpstr>
      <vt:lpstr>sigue</vt:lpstr>
      <vt:lpstr>Presentación de PowerPoint</vt:lpstr>
      <vt:lpstr>II Pleno Registral </vt:lpstr>
      <vt:lpstr>II Pleno Registral</vt:lpstr>
      <vt:lpstr>X Pleno Registral </vt:lpstr>
      <vt:lpstr>X Pleno Registral</vt:lpstr>
      <vt:lpstr>XVII Pleno </vt:lpstr>
      <vt:lpstr>XXXIX Pleno </vt:lpstr>
      <vt:lpstr>XLVI Pleno </vt:lpstr>
      <vt:lpstr>XLIX Pleno </vt:lpstr>
      <vt:lpstr>LXII Pleno Registral </vt:lpstr>
      <vt:lpstr>LXII Pleno Registral</vt:lpstr>
      <vt:lpstr>LXXXIV Pleno Registral </vt:lpstr>
      <vt:lpstr>LXXXV Pleno Registral </vt:lpstr>
      <vt:lpstr>XCIII Pleno Registral </vt:lpstr>
      <vt:lpstr>XCIX Pleno Registral </vt:lpstr>
      <vt:lpstr>CIX Pleno Registral </vt:lpstr>
      <vt:lpstr>CXXI Pleno Registral </vt:lpstr>
      <vt:lpstr>CLXX Pleno Registral </vt:lpstr>
      <vt:lpstr>CLXXVII Pleno Registral  </vt:lpstr>
      <vt:lpstr>CCII Pleno Registral </vt:lpstr>
      <vt:lpstr>CCIII Pleno Registral </vt:lpstr>
      <vt:lpstr>CCXIV Pleno Registral </vt:lpstr>
      <vt:lpstr>Imposibilidad de prescripción entre copropietarios</vt:lpstr>
      <vt:lpstr>Elementos generales que definen la USUCAPIÓN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PRESCRIPCIÓN ADQUISITIVA NOTARIAL:  Implicancias civiles y registrales</dc:title>
  <dc:creator>Luis Guillermo Agurto Villegas</dc:creator>
  <cp:lastModifiedBy>Luis Guillermo Agurto Villegas</cp:lastModifiedBy>
  <cp:revision>29</cp:revision>
  <dcterms:created xsi:type="dcterms:W3CDTF">2020-02-11T19:55:27Z</dcterms:created>
  <dcterms:modified xsi:type="dcterms:W3CDTF">2020-02-12T18:25:27Z</dcterms:modified>
</cp:coreProperties>
</file>