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29"/>
  </p:notesMasterIdLst>
  <p:sldIdLst>
    <p:sldId id="256" r:id="rId2"/>
    <p:sldId id="288" r:id="rId3"/>
    <p:sldId id="289" r:id="rId4"/>
    <p:sldId id="301" r:id="rId5"/>
    <p:sldId id="305" r:id="rId6"/>
    <p:sldId id="304" r:id="rId7"/>
    <p:sldId id="306" r:id="rId8"/>
    <p:sldId id="258" r:id="rId9"/>
    <p:sldId id="307" r:id="rId10"/>
    <p:sldId id="266" r:id="rId11"/>
    <p:sldId id="267" r:id="rId12"/>
    <p:sldId id="259" r:id="rId13"/>
    <p:sldId id="260" r:id="rId14"/>
    <p:sldId id="261" r:id="rId15"/>
    <p:sldId id="411" r:id="rId16"/>
    <p:sldId id="262" r:id="rId17"/>
    <p:sldId id="402" r:id="rId18"/>
    <p:sldId id="412" r:id="rId19"/>
    <p:sldId id="263" r:id="rId20"/>
    <p:sldId id="264" r:id="rId21"/>
    <p:sldId id="408" r:id="rId22"/>
    <p:sldId id="409" r:id="rId23"/>
    <p:sldId id="410" r:id="rId24"/>
    <p:sldId id="403" r:id="rId25"/>
    <p:sldId id="404" r:id="rId26"/>
    <p:sldId id="405" r:id="rId27"/>
    <p:sldId id="406"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3" autoAdjust="0"/>
    <p:restoredTop sz="94660"/>
  </p:normalViewPr>
  <p:slideViewPr>
    <p:cSldViewPr snapToGrid="0">
      <p:cViewPr>
        <p:scale>
          <a:sx n="100" d="100"/>
          <a:sy n="100" d="100"/>
        </p:scale>
        <p:origin x="702"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393E14-DAA9-47AB-9AFC-84DCB6CAC295}" type="datetimeFigureOut">
              <a:rPr lang="es-PE" smtClean="0"/>
              <a:t>26/02/2020</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1EA190-5B71-492D-9116-5393BB2CB835}" type="slidenum">
              <a:rPr lang="es-PE" smtClean="0"/>
              <a:t>‹Nº›</a:t>
            </a:fld>
            <a:endParaRPr lang="es-PE"/>
          </a:p>
        </p:txBody>
      </p:sp>
    </p:spTree>
    <p:extLst>
      <p:ext uri="{BB962C8B-B14F-4D97-AF65-F5344CB8AC3E}">
        <p14:creationId xmlns:p14="http://schemas.microsoft.com/office/powerpoint/2010/main" val="2269501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r>
              <a:rPr lang="es-PE"/>
              <a:t>Instituto Peruano de Razonamiento Probatorio</a:t>
            </a:r>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r>
              <a:rPr lang="en-US"/>
              <a:t>Juan Humberto Sánchez Córdova</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‹Nº›</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r>
              <a:rPr lang="es-PE"/>
              <a:t>Instituto Peruano de Razonamiento Probatorio</a:t>
            </a:r>
            <a:endParaRPr lang="en-US" dirty="0"/>
          </a:p>
        </p:txBody>
      </p:sp>
      <p:sp>
        <p:nvSpPr>
          <p:cNvPr id="5" name="Footer Placeholder 4"/>
          <p:cNvSpPr>
            <a:spLocks noGrp="1"/>
          </p:cNvSpPr>
          <p:nvPr>
            <p:ph type="ftr" sz="quarter" idx="11"/>
          </p:nvPr>
        </p:nvSpPr>
        <p:spPr/>
        <p:txBody>
          <a:bodyPr/>
          <a:lstStyle/>
          <a:p>
            <a:r>
              <a:rPr lang="en-US"/>
              <a:t>Juan Humberto Sánchez Córdova</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r>
              <a:rPr lang="es-PE"/>
              <a:t>Instituto Peruano de Razonamiento Probatorio</a:t>
            </a:r>
            <a:endParaRPr lang="en-US" dirty="0"/>
          </a:p>
        </p:txBody>
      </p:sp>
      <p:sp>
        <p:nvSpPr>
          <p:cNvPr id="5" name="Footer Placeholder 4"/>
          <p:cNvSpPr>
            <a:spLocks noGrp="1"/>
          </p:cNvSpPr>
          <p:nvPr>
            <p:ph type="ftr" sz="quarter" idx="11"/>
          </p:nvPr>
        </p:nvSpPr>
        <p:spPr/>
        <p:txBody>
          <a:bodyPr/>
          <a:lstStyle/>
          <a:p>
            <a:r>
              <a:rPr lang="en-US"/>
              <a:t>Juan Humberto Sánchez Córdova</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r>
              <a:rPr lang="es-PE"/>
              <a:t>Instituto Peruano de Razonamiento Probatorio</a:t>
            </a:r>
            <a:endParaRPr lang="en-US" dirty="0"/>
          </a:p>
        </p:txBody>
      </p:sp>
      <p:sp>
        <p:nvSpPr>
          <p:cNvPr id="5" name="Footer Placeholder 4"/>
          <p:cNvSpPr>
            <a:spLocks noGrp="1"/>
          </p:cNvSpPr>
          <p:nvPr>
            <p:ph type="ftr" sz="quarter" idx="11"/>
          </p:nvPr>
        </p:nvSpPr>
        <p:spPr/>
        <p:txBody>
          <a:bodyPr/>
          <a:lstStyle/>
          <a:p>
            <a:r>
              <a:rPr lang="en-US"/>
              <a:t>Juan Humberto Sánchez Córdova</a:t>
            </a:r>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r>
              <a:rPr lang="es-PE"/>
              <a:t>Instituto Peruano de Razonamiento Probatorio</a:t>
            </a:r>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r>
              <a:rPr lang="en-US"/>
              <a:t>Juan Humberto Sánchez Córdova</a:t>
            </a: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r>
              <a:rPr lang="es-PE"/>
              <a:t>Instituto Peruano de Razonamiento Probatorio</a:t>
            </a:r>
            <a:endParaRPr lang="en-US" dirty="0"/>
          </a:p>
        </p:txBody>
      </p:sp>
      <p:sp>
        <p:nvSpPr>
          <p:cNvPr id="6" name="Footer Placeholder 5"/>
          <p:cNvSpPr>
            <a:spLocks noGrp="1"/>
          </p:cNvSpPr>
          <p:nvPr>
            <p:ph type="ftr" sz="quarter" idx="11"/>
          </p:nvPr>
        </p:nvSpPr>
        <p:spPr/>
        <p:txBody>
          <a:bodyPr/>
          <a:lstStyle/>
          <a:p>
            <a:r>
              <a:rPr lang="en-US"/>
              <a:t>Juan Humberto Sánchez Córdova</a:t>
            </a:r>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r>
              <a:rPr lang="es-PE"/>
              <a:t>Instituto Peruano de Razonamiento Probatorio</a:t>
            </a:r>
            <a:endParaRPr lang="en-US" dirty="0"/>
          </a:p>
        </p:txBody>
      </p:sp>
      <p:sp>
        <p:nvSpPr>
          <p:cNvPr id="8" name="Footer Placeholder 7"/>
          <p:cNvSpPr>
            <a:spLocks noGrp="1"/>
          </p:cNvSpPr>
          <p:nvPr>
            <p:ph type="ftr" sz="quarter" idx="11"/>
          </p:nvPr>
        </p:nvSpPr>
        <p:spPr/>
        <p:txBody>
          <a:bodyPr/>
          <a:lstStyle/>
          <a:p>
            <a:r>
              <a:rPr lang="en-US"/>
              <a:t>Juan Humberto Sánchez Córdova</a:t>
            </a:r>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r>
              <a:rPr lang="es-PE"/>
              <a:t>Instituto Peruano de Razonamiento Probatorio</a:t>
            </a:r>
            <a:endParaRPr lang="en-US" dirty="0"/>
          </a:p>
        </p:txBody>
      </p:sp>
      <p:sp>
        <p:nvSpPr>
          <p:cNvPr id="4" name="Footer Placeholder 3"/>
          <p:cNvSpPr>
            <a:spLocks noGrp="1"/>
          </p:cNvSpPr>
          <p:nvPr>
            <p:ph type="ftr" sz="quarter" idx="11"/>
          </p:nvPr>
        </p:nvSpPr>
        <p:spPr/>
        <p:txBody>
          <a:bodyPr/>
          <a:lstStyle/>
          <a:p>
            <a:r>
              <a:rPr lang="en-US"/>
              <a:t>Juan Humberto Sánchez Córdova</a:t>
            </a:r>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s-PE"/>
              <a:t>Instituto Peruano de Razonamiento Probatorio</a:t>
            </a:r>
            <a:endParaRPr lang="en-US" dirty="0"/>
          </a:p>
        </p:txBody>
      </p:sp>
      <p:sp>
        <p:nvSpPr>
          <p:cNvPr id="3" name="Footer Placeholder 2"/>
          <p:cNvSpPr>
            <a:spLocks noGrp="1"/>
          </p:cNvSpPr>
          <p:nvPr>
            <p:ph type="ftr" sz="quarter" idx="11"/>
          </p:nvPr>
        </p:nvSpPr>
        <p:spPr/>
        <p:txBody>
          <a:bodyPr/>
          <a:lstStyle/>
          <a:p>
            <a:r>
              <a:rPr lang="en-US"/>
              <a:t>Juan Humberto Sánchez Córdova</a:t>
            </a:r>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r>
              <a:rPr lang="es-PE"/>
              <a:t>Instituto Peruano de Razonamiento Probatorio</a:t>
            </a:r>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a:t>Juan Humberto Sánchez Córdova</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r>
              <a:rPr lang="es-PE"/>
              <a:t>Instituto Peruano de Razonamiento Probatorio</a:t>
            </a:r>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r>
              <a:rPr lang="en-US"/>
              <a:t>Juan Humberto Sánchez Córdova</a:t>
            </a: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r>
              <a:rPr lang="es-PE"/>
              <a:t>Instituto Peruano de Razonamiento Probatorio</a:t>
            </a:r>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r>
              <a:rPr lang="en-US"/>
              <a:t>Juan Humberto Sánchez Córdova</a:t>
            </a:r>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6B1403-E817-45BE-9609-6E719A79238A}"/>
              </a:ext>
            </a:extLst>
          </p:cNvPr>
          <p:cNvSpPr>
            <a:spLocks noGrp="1"/>
          </p:cNvSpPr>
          <p:nvPr>
            <p:ph type="ctrTitle"/>
          </p:nvPr>
        </p:nvSpPr>
        <p:spPr/>
        <p:txBody>
          <a:bodyPr/>
          <a:lstStyle/>
          <a:p>
            <a:r>
              <a:rPr lang="es-PE" sz="4800" b="1" dirty="0"/>
              <a:t>La motivación de la valoración probatoria en las sentencias penales</a:t>
            </a:r>
          </a:p>
        </p:txBody>
      </p:sp>
      <p:sp>
        <p:nvSpPr>
          <p:cNvPr id="3" name="Subtítulo 2">
            <a:extLst>
              <a:ext uri="{FF2B5EF4-FFF2-40B4-BE49-F238E27FC236}">
                <a16:creationId xmlns:a16="http://schemas.microsoft.com/office/drawing/2014/main" id="{C34958F2-170D-4C4C-99D6-F95AFCA147AC}"/>
              </a:ext>
            </a:extLst>
          </p:cNvPr>
          <p:cNvSpPr>
            <a:spLocks noGrp="1"/>
          </p:cNvSpPr>
          <p:nvPr>
            <p:ph type="subTitle" idx="1"/>
          </p:nvPr>
        </p:nvSpPr>
        <p:spPr/>
        <p:txBody>
          <a:bodyPr>
            <a:normAutofit fontScale="92500" lnSpcReduction="10000"/>
          </a:bodyPr>
          <a:lstStyle/>
          <a:p>
            <a:endParaRPr lang="es-PE" dirty="0"/>
          </a:p>
          <a:p>
            <a:r>
              <a:rPr lang="es-PE" dirty="0"/>
              <a:t>Juan Humberto Sánchez Córdova</a:t>
            </a:r>
          </a:p>
          <a:p>
            <a:r>
              <a:rPr lang="es-PE" dirty="0"/>
              <a:t>Máster en Razonamiento Probatorio</a:t>
            </a:r>
          </a:p>
        </p:txBody>
      </p:sp>
    </p:spTree>
    <p:extLst>
      <p:ext uri="{BB962C8B-B14F-4D97-AF65-F5344CB8AC3E}">
        <p14:creationId xmlns:p14="http://schemas.microsoft.com/office/powerpoint/2010/main" val="1867990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776581-D765-412F-9F07-9AA4B0A75CD3}"/>
              </a:ext>
            </a:extLst>
          </p:cNvPr>
          <p:cNvSpPr>
            <a:spLocks noGrp="1"/>
          </p:cNvSpPr>
          <p:nvPr>
            <p:ph type="title"/>
          </p:nvPr>
        </p:nvSpPr>
        <p:spPr/>
        <p:txBody>
          <a:bodyPr>
            <a:normAutofit/>
          </a:bodyPr>
          <a:lstStyle/>
          <a:p>
            <a:r>
              <a:rPr lang="es-MX" dirty="0"/>
              <a:t>Artículo 139. 5 de la Constitución Política </a:t>
            </a:r>
            <a:endParaRPr lang="es-PE" dirty="0"/>
          </a:p>
        </p:txBody>
      </p:sp>
      <p:sp>
        <p:nvSpPr>
          <p:cNvPr id="3" name="Marcador de contenido 2">
            <a:extLst>
              <a:ext uri="{FF2B5EF4-FFF2-40B4-BE49-F238E27FC236}">
                <a16:creationId xmlns:a16="http://schemas.microsoft.com/office/drawing/2014/main" id="{8EA8B466-8AA4-4622-990A-6B06C36C05A0}"/>
              </a:ext>
            </a:extLst>
          </p:cNvPr>
          <p:cNvSpPr>
            <a:spLocks noGrp="1"/>
          </p:cNvSpPr>
          <p:nvPr>
            <p:ph idx="1"/>
          </p:nvPr>
        </p:nvSpPr>
        <p:spPr/>
        <p:txBody>
          <a:bodyPr/>
          <a:lstStyle/>
          <a:p>
            <a:endParaRPr lang="es-MX" dirty="0"/>
          </a:p>
          <a:p>
            <a:pPr algn="just"/>
            <a:r>
              <a:rPr lang="es-MX" dirty="0"/>
              <a:t>Debe expresar una suficiente justificación de la decisión adoptada, aún si esta es breve, lo cual supone poner de manifiesto, después de adoptada una decisión, las razones y argumentos que respaldan su legitimidad jurídica y la hacen aceptable, por el ordenamiento jurídico.</a:t>
            </a:r>
            <a:r>
              <a:rPr lang="es-PE" dirty="0"/>
              <a:t> </a:t>
            </a:r>
          </a:p>
          <a:p>
            <a:r>
              <a:rPr lang="es-ES" dirty="0"/>
              <a:t>Sentencia del Tribunal Constitucional recaída en el expediente </a:t>
            </a:r>
            <a:r>
              <a:rPr lang="es-ES" dirty="0" err="1"/>
              <a:t>N°</a:t>
            </a:r>
            <a:r>
              <a:rPr lang="es-ES" dirty="0"/>
              <a:t> 10340 – 2006 – PA/TC.</a:t>
            </a:r>
            <a:endParaRPr lang="es-PE" b="1" u="dbl" dirty="0"/>
          </a:p>
          <a:p>
            <a:endParaRPr lang="es-PE" dirty="0"/>
          </a:p>
        </p:txBody>
      </p:sp>
      <p:sp>
        <p:nvSpPr>
          <p:cNvPr id="4" name="Marcador de fecha 3">
            <a:extLst>
              <a:ext uri="{FF2B5EF4-FFF2-40B4-BE49-F238E27FC236}">
                <a16:creationId xmlns:a16="http://schemas.microsoft.com/office/drawing/2014/main" id="{65F24538-2BFE-4719-9ACD-E6D7F9C5D31E}"/>
              </a:ext>
            </a:extLst>
          </p:cNvPr>
          <p:cNvSpPr>
            <a:spLocks noGrp="1"/>
          </p:cNvSpPr>
          <p:nvPr>
            <p:ph type="dt" sz="half" idx="10"/>
          </p:nvPr>
        </p:nvSpPr>
        <p:spPr/>
        <p:txBody>
          <a:bodyPr/>
          <a:lstStyle/>
          <a:p>
            <a:r>
              <a:rPr lang="es-PE"/>
              <a:t>Instituto Peruano de Razonamiento Probatorio</a:t>
            </a:r>
            <a:endParaRPr lang="en-US" dirty="0"/>
          </a:p>
        </p:txBody>
      </p:sp>
      <p:sp>
        <p:nvSpPr>
          <p:cNvPr id="5" name="Marcador de pie de página 4">
            <a:extLst>
              <a:ext uri="{FF2B5EF4-FFF2-40B4-BE49-F238E27FC236}">
                <a16:creationId xmlns:a16="http://schemas.microsoft.com/office/drawing/2014/main" id="{A8A34064-48E0-441C-91EF-24B31A948851}"/>
              </a:ext>
            </a:extLst>
          </p:cNvPr>
          <p:cNvSpPr>
            <a:spLocks noGrp="1"/>
          </p:cNvSpPr>
          <p:nvPr>
            <p:ph type="ftr" sz="quarter" idx="11"/>
          </p:nvPr>
        </p:nvSpPr>
        <p:spPr/>
        <p:txBody>
          <a:bodyPr/>
          <a:lstStyle/>
          <a:p>
            <a:r>
              <a:rPr lang="en-US"/>
              <a:t>Juan Humberto Sánchez Córdova</a:t>
            </a:r>
            <a:endParaRPr lang="en-US" dirty="0"/>
          </a:p>
        </p:txBody>
      </p:sp>
      <p:sp>
        <p:nvSpPr>
          <p:cNvPr id="6" name="Marcador de número de diapositiva 5">
            <a:extLst>
              <a:ext uri="{FF2B5EF4-FFF2-40B4-BE49-F238E27FC236}">
                <a16:creationId xmlns:a16="http://schemas.microsoft.com/office/drawing/2014/main" id="{497F76BF-A352-477D-84F1-06C1A40AFB3E}"/>
              </a:ext>
            </a:extLst>
          </p:cNvPr>
          <p:cNvSpPr>
            <a:spLocks noGrp="1"/>
          </p:cNvSpPr>
          <p:nvPr>
            <p:ph type="sldNum" sz="quarter" idx="12"/>
          </p:nvPr>
        </p:nvSpPr>
        <p:spPr/>
        <p:txBody>
          <a:bodyPr/>
          <a:lstStyle/>
          <a:p>
            <a:fld id="{69E57DC2-970A-4B3E-BB1C-7A09969E49DF}" type="slidenum">
              <a:rPr lang="en-US" smtClean="0"/>
              <a:t>10</a:t>
            </a:fld>
            <a:endParaRPr lang="en-US" dirty="0"/>
          </a:p>
        </p:txBody>
      </p:sp>
    </p:spTree>
    <p:extLst>
      <p:ext uri="{BB962C8B-B14F-4D97-AF65-F5344CB8AC3E}">
        <p14:creationId xmlns:p14="http://schemas.microsoft.com/office/powerpoint/2010/main" val="3538444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6FAB00-C03D-4C4B-9847-49BB0F560F18}"/>
              </a:ext>
            </a:extLst>
          </p:cNvPr>
          <p:cNvSpPr>
            <a:spLocks noGrp="1"/>
          </p:cNvSpPr>
          <p:nvPr>
            <p:ph type="title"/>
          </p:nvPr>
        </p:nvSpPr>
        <p:spPr/>
        <p:txBody>
          <a:bodyPr/>
          <a:lstStyle/>
          <a:p>
            <a:r>
              <a:rPr lang="es-PE" dirty="0"/>
              <a:t>STC </a:t>
            </a:r>
            <a:r>
              <a:rPr lang="es-PE" dirty="0" err="1"/>
              <a:t>Nº</a:t>
            </a:r>
            <a:r>
              <a:rPr lang="es-PE" dirty="0"/>
              <a:t> 04295-2007-PHC/TC</a:t>
            </a:r>
          </a:p>
        </p:txBody>
      </p:sp>
      <p:sp>
        <p:nvSpPr>
          <p:cNvPr id="3" name="Marcador de contenido 2">
            <a:extLst>
              <a:ext uri="{FF2B5EF4-FFF2-40B4-BE49-F238E27FC236}">
                <a16:creationId xmlns:a16="http://schemas.microsoft.com/office/drawing/2014/main" id="{89AF4431-BDE6-4500-AC01-2D694E8A5BFA}"/>
              </a:ext>
            </a:extLst>
          </p:cNvPr>
          <p:cNvSpPr>
            <a:spLocks noGrp="1"/>
          </p:cNvSpPr>
          <p:nvPr>
            <p:ph idx="1"/>
          </p:nvPr>
        </p:nvSpPr>
        <p:spPr/>
        <p:txBody>
          <a:bodyPr>
            <a:normAutofit/>
          </a:bodyPr>
          <a:lstStyle/>
          <a:p>
            <a:pPr algn="just"/>
            <a:r>
              <a:rPr lang="es-PE" dirty="0"/>
              <a:t>Debe considerarse que el derecho constitucional a la debida motivación de las resoluciones judiciales, ha establecido que éste “(…) obliga a los órganos judiciales a resolver las pretensiones de las partes de manera congruente con los términos en que vengan planteadas, sin cometer, por lo tanto, desviaciones que supongan modificación o alteración del debate procesal (incongruencia activa). (…) El incumplimiento total de dicha obligación, es decir, el dejar incontestadas las pretensiones, o el desviar la decisión del marco del debate judicial generando indefensión, constituye vulneración del derecho a la tutela judicial y también del derecho a la motivación de la sentencia (incongruencia omisiva).</a:t>
            </a:r>
          </a:p>
        </p:txBody>
      </p:sp>
      <p:sp>
        <p:nvSpPr>
          <p:cNvPr id="4" name="Marcador de fecha 3">
            <a:extLst>
              <a:ext uri="{FF2B5EF4-FFF2-40B4-BE49-F238E27FC236}">
                <a16:creationId xmlns:a16="http://schemas.microsoft.com/office/drawing/2014/main" id="{A761A97A-F652-4DE9-8693-78C2212660F3}"/>
              </a:ext>
            </a:extLst>
          </p:cNvPr>
          <p:cNvSpPr>
            <a:spLocks noGrp="1"/>
          </p:cNvSpPr>
          <p:nvPr>
            <p:ph type="dt" sz="half" idx="10"/>
          </p:nvPr>
        </p:nvSpPr>
        <p:spPr/>
        <p:txBody>
          <a:bodyPr/>
          <a:lstStyle/>
          <a:p>
            <a:r>
              <a:rPr lang="es-PE"/>
              <a:t>Instituto Peruano de Razonamiento Probatorio</a:t>
            </a:r>
            <a:endParaRPr lang="en-US" dirty="0"/>
          </a:p>
        </p:txBody>
      </p:sp>
      <p:sp>
        <p:nvSpPr>
          <p:cNvPr id="5" name="Marcador de pie de página 4">
            <a:extLst>
              <a:ext uri="{FF2B5EF4-FFF2-40B4-BE49-F238E27FC236}">
                <a16:creationId xmlns:a16="http://schemas.microsoft.com/office/drawing/2014/main" id="{606A1B59-638B-4637-B82E-AC406534020A}"/>
              </a:ext>
            </a:extLst>
          </p:cNvPr>
          <p:cNvSpPr>
            <a:spLocks noGrp="1"/>
          </p:cNvSpPr>
          <p:nvPr>
            <p:ph type="ftr" sz="quarter" idx="11"/>
          </p:nvPr>
        </p:nvSpPr>
        <p:spPr/>
        <p:txBody>
          <a:bodyPr/>
          <a:lstStyle/>
          <a:p>
            <a:r>
              <a:rPr lang="en-US"/>
              <a:t>Juan Humberto Sánchez Córdova</a:t>
            </a:r>
            <a:endParaRPr lang="en-US" dirty="0"/>
          </a:p>
        </p:txBody>
      </p:sp>
      <p:sp>
        <p:nvSpPr>
          <p:cNvPr id="6" name="Marcador de número de diapositiva 5">
            <a:extLst>
              <a:ext uri="{FF2B5EF4-FFF2-40B4-BE49-F238E27FC236}">
                <a16:creationId xmlns:a16="http://schemas.microsoft.com/office/drawing/2014/main" id="{DF180A63-92AF-4F95-8554-4C539AA4BE54}"/>
              </a:ext>
            </a:extLst>
          </p:cNvPr>
          <p:cNvSpPr>
            <a:spLocks noGrp="1"/>
          </p:cNvSpPr>
          <p:nvPr>
            <p:ph type="sldNum" sz="quarter" idx="12"/>
          </p:nvPr>
        </p:nvSpPr>
        <p:spPr/>
        <p:txBody>
          <a:bodyPr/>
          <a:lstStyle/>
          <a:p>
            <a:fld id="{69E57DC2-970A-4B3E-BB1C-7A09969E49DF}" type="slidenum">
              <a:rPr lang="en-US" smtClean="0"/>
              <a:t>11</a:t>
            </a:fld>
            <a:endParaRPr lang="en-US" dirty="0"/>
          </a:p>
        </p:txBody>
      </p:sp>
    </p:spTree>
    <p:extLst>
      <p:ext uri="{BB962C8B-B14F-4D97-AF65-F5344CB8AC3E}">
        <p14:creationId xmlns:p14="http://schemas.microsoft.com/office/powerpoint/2010/main" val="1574289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09AD58-F5ED-40CB-9B7B-32299B5E8E6C}"/>
              </a:ext>
            </a:extLst>
          </p:cNvPr>
          <p:cNvSpPr>
            <a:spLocks noGrp="1"/>
          </p:cNvSpPr>
          <p:nvPr>
            <p:ph type="title"/>
          </p:nvPr>
        </p:nvSpPr>
        <p:spPr/>
        <p:txBody>
          <a:bodyPr>
            <a:normAutofit fontScale="90000"/>
          </a:bodyPr>
          <a:lstStyle/>
          <a:p>
            <a:pPr algn="just"/>
            <a:r>
              <a:rPr lang="es-MX" dirty="0"/>
              <a:t>Función exteriorizar la justificación de la decisión</a:t>
            </a:r>
            <a:br>
              <a:rPr lang="es-PE" dirty="0"/>
            </a:br>
            <a:endParaRPr lang="es-PE" dirty="0"/>
          </a:p>
        </p:txBody>
      </p:sp>
      <p:sp>
        <p:nvSpPr>
          <p:cNvPr id="3" name="Marcador de contenido 2">
            <a:extLst>
              <a:ext uri="{FF2B5EF4-FFF2-40B4-BE49-F238E27FC236}">
                <a16:creationId xmlns:a16="http://schemas.microsoft.com/office/drawing/2014/main" id="{AAF08FDD-D52B-42BF-B8D1-C7BFA5C97777}"/>
              </a:ext>
            </a:extLst>
          </p:cNvPr>
          <p:cNvSpPr>
            <a:spLocks noGrp="1"/>
          </p:cNvSpPr>
          <p:nvPr>
            <p:ph idx="1"/>
          </p:nvPr>
        </p:nvSpPr>
        <p:spPr/>
        <p:txBody>
          <a:bodyPr/>
          <a:lstStyle/>
          <a:p>
            <a:r>
              <a:rPr lang="es-PE" dirty="0"/>
              <a:t>Explicita</a:t>
            </a:r>
          </a:p>
          <a:p>
            <a:r>
              <a:rPr lang="es-PE" dirty="0"/>
              <a:t>Suficiente </a:t>
            </a:r>
          </a:p>
          <a:p>
            <a:r>
              <a:rPr lang="es-PE" dirty="0"/>
              <a:t>Racional</a:t>
            </a:r>
          </a:p>
          <a:p>
            <a:r>
              <a:rPr lang="es-PE" dirty="0"/>
              <a:t>No arbitrario  </a:t>
            </a:r>
          </a:p>
        </p:txBody>
      </p:sp>
      <p:sp>
        <p:nvSpPr>
          <p:cNvPr id="4" name="Marcador de fecha 3">
            <a:extLst>
              <a:ext uri="{FF2B5EF4-FFF2-40B4-BE49-F238E27FC236}">
                <a16:creationId xmlns:a16="http://schemas.microsoft.com/office/drawing/2014/main" id="{5DD971E3-F76A-48C6-B504-5018E9B1A525}"/>
              </a:ext>
            </a:extLst>
          </p:cNvPr>
          <p:cNvSpPr>
            <a:spLocks noGrp="1"/>
          </p:cNvSpPr>
          <p:nvPr>
            <p:ph type="dt" sz="half" idx="10"/>
          </p:nvPr>
        </p:nvSpPr>
        <p:spPr/>
        <p:txBody>
          <a:bodyPr/>
          <a:lstStyle/>
          <a:p>
            <a:r>
              <a:rPr lang="es-PE"/>
              <a:t>Instituto Peruano de Razonamiento Probatorio</a:t>
            </a:r>
            <a:endParaRPr lang="en-US" dirty="0"/>
          </a:p>
        </p:txBody>
      </p:sp>
      <p:sp>
        <p:nvSpPr>
          <p:cNvPr id="5" name="Marcador de pie de página 4">
            <a:extLst>
              <a:ext uri="{FF2B5EF4-FFF2-40B4-BE49-F238E27FC236}">
                <a16:creationId xmlns:a16="http://schemas.microsoft.com/office/drawing/2014/main" id="{81BC3041-2D1F-46C2-B2C0-B3C43D03E09E}"/>
              </a:ext>
            </a:extLst>
          </p:cNvPr>
          <p:cNvSpPr>
            <a:spLocks noGrp="1"/>
          </p:cNvSpPr>
          <p:nvPr>
            <p:ph type="ftr" sz="quarter" idx="11"/>
          </p:nvPr>
        </p:nvSpPr>
        <p:spPr/>
        <p:txBody>
          <a:bodyPr/>
          <a:lstStyle/>
          <a:p>
            <a:r>
              <a:rPr lang="en-US"/>
              <a:t>Juan Humberto Sánchez Córdova</a:t>
            </a:r>
            <a:endParaRPr lang="en-US" dirty="0"/>
          </a:p>
        </p:txBody>
      </p:sp>
      <p:sp>
        <p:nvSpPr>
          <p:cNvPr id="6" name="Marcador de número de diapositiva 5">
            <a:extLst>
              <a:ext uri="{FF2B5EF4-FFF2-40B4-BE49-F238E27FC236}">
                <a16:creationId xmlns:a16="http://schemas.microsoft.com/office/drawing/2014/main" id="{254472AD-930F-44B2-8776-76159225DAB6}"/>
              </a:ext>
            </a:extLst>
          </p:cNvPr>
          <p:cNvSpPr>
            <a:spLocks noGrp="1"/>
          </p:cNvSpPr>
          <p:nvPr>
            <p:ph type="sldNum" sz="quarter" idx="12"/>
          </p:nvPr>
        </p:nvSpPr>
        <p:spPr/>
        <p:txBody>
          <a:bodyPr/>
          <a:lstStyle/>
          <a:p>
            <a:fld id="{69E57DC2-970A-4B3E-BB1C-7A09969E49DF}" type="slidenum">
              <a:rPr lang="en-US" smtClean="0"/>
              <a:t>12</a:t>
            </a:fld>
            <a:endParaRPr lang="en-US" dirty="0"/>
          </a:p>
        </p:txBody>
      </p:sp>
    </p:spTree>
    <p:extLst>
      <p:ext uri="{BB962C8B-B14F-4D97-AF65-F5344CB8AC3E}">
        <p14:creationId xmlns:p14="http://schemas.microsoft.com/office/powerpoint/2010/main" val="1187601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4DB0256-CFDF-449D-958B-31FE98706F4E}"/>
              </a:ext>
            </a:extLst>
          </p:cNvPr>
          <p:cNvSpPr>
            <a:spLocks noGrp="1"/>
          </p:cNvSpPr>
          <p:nvPr>
            <p:ph idx="1"/>
          </p:nvPr>
        </p:nvSpPr>
        <p:spPr>
          <a:xfrm>
            <a:off x="1371600" y="590550"/>
            <a:ext cx="9601200" cy="5276850"/>
          </a:xfrm>
        </p:spPr>
        <p:txBody>
          <a:bodyPr/>
          <a:lstStyle/>
          <a:p>
            <a:r>
              <a:rPr lang="es-MX" dirty="0"/>
              <a:t>Explicita</a:t>
            </a:r>
          </a:p>
          <a:p>
            <a:pPr algn="just"/>
            <a:r>
              <a:rPr lang="es-MX" dirty="0"/>
              <a:t>Debe ser clara en la explicación de la decisión que ha tomado, así debe explicar paso a paso los razonamientos que lo llevaron a tal decisión.</a:t>
            </a:r>
          </a:p>
          <a:p>
            <a:pPr algn="just"/>
            <a:endParaRPr lang="es-MX" dirty="0"/>
          </a:p>
          <a:p>
            <a:pPr algn="just"/>
            <a:r>
              <a:rPr lang="es-MX" dirty="0"/>
              <a:t>Suficiente</a:t>
            </a:r>
          </a:p>
          <a:p>
            <a:pPr algn="just"/>
            <a:r>
              <a:rPr lang="es-MX" dirty="0"/>
              <a:t>La justificación del razonamiento judicial debe tener la capacidad de explicar todas las cuestiones controvertidas sin dejar de explicar alguna, es decir, por ejemplo, en materia de recursos se debe pronunciar sobre todos los extremos de la pretensión impugnatoria.</a:t>
            </a:r>
            <a:endParaRPr lang="es-PE" dirty="0"/>
          </a:p>
          <a:p>
            <a:pPr algn="just"/>
            <a:endParaRPr lang="es-PE" dirty="0"/>
          </a:p>
        </p:txBody>
      </p:sp>
      <p:sp>
        <p:nvSpPr>
          <p:cNvPr id="4" name="Marcador de fecha 3">
            <a:extLst>
              <a:ext uri="{FF2B5EF4-FFF2-40B4-BE49-F238E27FC236}">
                <a16:creationId xmlns:a16="http://schemas.microsoft.com/office/drawing/2014/main" id="{1ABCD270-1EAE-4504-BF01-8AD63C5BD849}"/>
              </a:ext>
            </a:extLst>
          </p:cNvPr>
          <p:cNvSpPr>
            <a:spLocks noGrp="1"/>
          </p:cNvSpPr>
          <p:nvPr>
            <p:ph type="dt" sz="half" idx="10"/>
          </p:nvPr>
        </p:nvSpPr>
        <p:spPr/>
        <p:txBody>
          <a:bodyPr/>
          <a:lstStyle/>
          <a:p>
            <a:r>
              <a:rPr lang="es-PE"/>
              <a:t>Instituto Peruano de Razonamiento Probatorio</a:t>
            </a:r>
            <a:endParaRPr lang="en-US" dirty="0"/>
          </a:p>
        </p:txBody>
      </p:sp>
      <p:sp>
        <p:nvSpPr>
          <p:cNvPr id="5" name="Marcador de pie de página 4">
            <a:extLst>
              <a:ext uri="{FF2B5EF4-FFF2-40B4-BE49-F238E27FC236}">
                <a16:creationId xmlns:a16="http://schemas.microsoft.com/office/drawing/2014/main" id="{7CF18ECC-B6EE-475D-91C0-FA55462380C1}"/>
              </a:ext>
            </a:extLst>
          </p:cNvPr>
          <p:cNvSpPr>
            <a:spLocks noGrp="1"/>
          </p:cNvSpPr>
          <p:nvPr>
            <p:ph type="ftr" sz="quarter" idx="11"/>
          </p:nvPr>
        </p:nvSpPr>
        <p:spPr/>
        <p:txBody>
          <a:bodyPr/>
          <a:lstStyle/>
          <a:p>
            <a:r>
              <a:rPr lang="en-US"/>
              <a:t>Juan Humberto Sánchez Córdova</a:t>
            </a:r>
            <a:endParaRPr lang="en-US" dirty="0"/>
          </a:p>
        </p:txBody>
      </p:sp>
      <p:sp>
        <p:nvSpPr>
          <p:cNvPr id="6" name="Marcador de número de diapositiva 5">
            <a:extLst>
              <a:ext uri="{FF2B5EF4-FFF2-40B4-BE49-F238E27FC236}">
                <a16:creationId xmlns:a16="http://schemas.microsoft.com/office/drawing/2014/main" id="{90BCFAAE-FDD1-4D32-B826-58448D1F84FF}"/>
              </a:ext>
            </a:extLst>
          </p:cNvPr>
          <p:cNvSpPr>
            <a:spLocks noGrp="1"/>
          </p:cNvSpPr>
          <p:nvPr>
            <p:ph type="sldNum" sz="quarter" idx="12"/>
          </p:nvPr>
        </p:nvSpPr>
        <p:spPr/>
        <p:txBody>
          <a:bodyPr/>
          <a:lstStyle/>
          <a:p>
            <a:fld id="{69E57DC2-970A-4B3E-BB1C-7A09969E49DF}" type="slidenum">
              <a:rPr lang="en-US" smtClean="0"/>
              <a:t>13</a:t>
            </a:fld>
            <a:endParaRPr lang="en-US" dirty="0"/>
          </a:p>
        </p:txBody>
      </p:sp>
    </p:spTree>
    <p:extLst>
      <p:ext uri="{BB962C8B-B14F-4D97-AF65-F5344CB8AC3E}">
        <p14:creationId xmlns:p14="http://schemas.microsoft.com/office/powerpoint/2010/main" val="3380127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16B068A-7216-49C5-8558-EEBB9DF52A11}"/>
              </a:ext>
            </a:extLst>
          </p:cNvPr>
          <p:cNvSpPr>
            <a:spLocks noGrp="1"/>
          </p:cNvSpPr>
          <p:nvPr>
            <p:ph idx="1"/>
          </p:nvPr>
        </p:nvSpPr>
        <p:spPr>
          <a:xfrm>
            <a:off x="1371600" y="704850"/>
            <a:ext cx="9601200" cy="5162550"/>
          </a:xfrm>
        </p:spPr>
        <p:txBody>
          <a:bodyPr/>
          <a:lstStyle/>
          <a:p>
            <a:r>
              <a:rPr lang="es-PE" dirty="0"/>
              <a:t>Racional</a:t>
            </a:r>
          </a:p>
          <a:p>
            <a:r>
              <a:rPr lang="es-MX" dirty="0"/>
              <a:t>La justificación del razonamiento judicial debe ser tomada conforme a las máximas de la experiencia, las reglas de la lógica y la coherencia.</a:t>
            </a:r>
            <a:endParaRPr lang="es-PE" dirty="0"/>
          </a:p>
          <a:p>
            <a:endParaRPr lang="es-PE" dirty="0"/>
          </a:p>
          <a:p>
            <a:r>
              <a:rPr lang="es-PE" dirty="0"/>
              <a:t>No arbitrario </a:t>
            </a:r>
          </a:p>
          <a:p>
            <a:pPr algn="just"/>
            <a:r>
              <a:rPr lang="es-MX" dirty="0"/>
              <a:t>Refiere a la interdicción de la toma de decisión judicial basada en razones subjetivas sin sustento objetivo, es decir la decisión debe ser ajustada al ordenamiento jurídico</a:t>
            </a:r>
            <a:endParaRPr lang="es-PE" dirty="0"/>
          </a:p>
        </p:txBody>
      </p:sp>
      <p:sp>
        <p:nvSpPr>
          <p:cNvPr id="4" name="Marcador de fecha 3">
            <a:extLst>
              <a:ext uri="{FF2B5EF4-FFF2-40B4-BE49-F238E27FC236}">
                <a16:creationId xmlns:a16="http://schemas.microsoft.com/office/drawing/2014/main" id="{6FEBC9EA-5A66-4C6D-B0CF-9C94F5E865C7}"/>
              </a:ext>
            </a:extLst>
          </p:cNvPr>
          <p:cNvSpPr>
            <a:spLocks noGrp="1"/>
          </p:cNvSpPr>
          <p:nvPr>
            <p:ph type="dt" sz="half" idx="10"/>
          </p:nvPr>
        </p:nvSpPr>
        <p:spPr/>
        <p:txBody>
          <a:bodyPr/>
          <a:lstStyle/>
          <a:p>
            <a:r>
              <a:rPr lang="es-PE"/>
              <a:t>Instituto Peruano de Razonamiento Probatorio</a:t>
            </a:r>
            <a:endParaRPr lang="en-US" dirty="0"/>
          </a:p>
        </p:txBody>
      </p:sp>
      <p:sp>
        <p:nvSpPr>
          <p:cNvPr id="5" name="Marcador de pie de página 4">
            <a:extLst>
              <a:ext uri="{FF2B5EF4-FFF2-40B4-BE49-F238E27FC236}">
                <a16:creationId xmlns:a16="http://schemas.microsoft.com/office/drawing/2014/main" id="{8211E002-213C-4A45-9410-D27BB1831794}"/>
              </a:ext>
            </a:extLst>
          </p:cNvPr>
          <p:cNvSpPr>
            <a:spLocks noGrp="1"/>
          </p:cNvSpPr>
          <p:nvPr>
            <p:ph type="ftr" sz="quarter" idx="11"/>
          </p:nvPr>
        </p:nvSpPr>
        <p:spPr/>
        <p:txBody>
          <a:bodyPr/>
          <a:lstStyle/>
          <a:p>
            <a:r>
              <a:rPr lang="en-US"/>
              <a:t>Juan Humberto Sánchez Córdova</a:t>
            </a:r>
            <a:endParaRPr lang="en-US" dirty="0"/>
          </a:p>
        </p:txBody>
      </p:sp>
      <p:sp>
        <p:nvSpPr>
          <p:cNvPr id="6" name="Marcador de número de diapositiva 5">
            <a:extLst>
              <a:ext uri="{FF2B5EF4-FFF2-40B4-BE49-F238E27FC236}">
                <a16:creationId xmlns:a16="http://schemas.microsoft.com/office/drawing/2014/main" id="{0CCAC5B0-B10B-4725-905E-D94E7E4513DB}"/>
              </a:ext>
            </a:extLst>
          </p:cNvPr>
          <p:cNvSpPr>
            <a:spLocks noGrp="1"/>
          </p:cNvSpPr>
          <p:nvPr>
            <p:ph type="sldNum" sz="quarter" idx="12"/>
          </p:nvPr>
        </p:nvSpPr>
        <p:spPr/>
        <p:txBody>
          <a:bodyPr/>
          <a:lstStyle/>
          <a:p>
            <a:fld id="{69E57DC2-970A-4B3E-BB1C-7A09969E49DF}" type="slidenum">
              <a:rPr lang="en-US" smtClean="0"/>
              <a:t>14</a:t>
            </a:fld>
            <a:endParaRPr lang="en-US" dirty="0"/>
          </a:p>
        </p:txBody>
      </p:sp>
    </p:spTree>
    <p:extLst>
      <p:ext uri="{BB962C8B-B14F-4D97-AF65-F5344CB8AC3E}">
        <p14:creationId xmlns:p14="http://schemas.microsoft.com/office/powerpoint/2010/main" val="3239283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22DED6-9F51-4A16-AFAB-1FEE6A9A133C}"/>
              </a:ext>
            </a:extLst>
          </p:cNvPr>
          <p:cNvSpPr>
            <a:spLocks noGrp="1"/>
          </p:cNvSpPr>
          <p:nvPr>
            <p:ph type="title"/>
          </p:nvPr>
        </p:nvSpPr>
        <p:spPr/>
        <p:txBody>
          <a:bodyPr/>
          <a:lstStyle/>
          <a:p>
            <a:pPr algn="just"/>
            <a:r>
              <a:rPr lang="es-ES" dirty="0"/>
              <a:t>STC 728-2008 HC/TC (Caso </a:t>
            </a:r>
            <a:r>
              <a:rPr lang="es-ES" dirty="0" err="1"/>
              <a:t>LLamoja</a:t>
            </a:r>
            <a:r>
              <a:rPr lang="es-ES" dirty="0"/>
              <a:t>)</a:t>
            </a:r>
            <a:endParaRPr lang="es-PE" dirty="0"/>
          </a:p>
        </p:txBody>
      </p:sp>
      <p:sp>
        <p:nvSpPr>
          <p:cNvPr id="3" name="Marcador de contenido 2">
            <a:extLst>
              <a:ext uri="{FF2B5EF4-FFF2-40B4-BE49-F238E27FC236}">
                <a16:creationId xmlns:a16="http://schemas.microsoft.com/office/drawing/2014/main" id="{8F12153B-FAF1-4261-98A7-822478206A11}"/>
              </a:ext>
            </a:extLst>
          </p:cNvPr>
          <p:cNvSpPr>
            <a:spLocks noGrp="1"/>
          </p:cNvSpPr>
          <p:nvPr>
            <p:ph idx="1"/>
          </p:nvPr>
        </p:nvSpPr>
        <p:spPr/>
        <p:txBody>
          <a:bodyPr>
            <a:normAutofit/>
          </a:bodyPr>
          <a:lstStyle/>
          <a:p>
            <a:pPr lvl="0" algn="just"/>
            <a:endParaRPr lang="es-PE" dirty="0"/>
          </a:p>
          <a:p>
            <a:pPr lvl="0" algn="just"/>
            <a:r>
              <a:rPr lang="es-ES" dirty="0"/>
              <a:t>Inexistencia de motivación o motivación aparente.</a:t>
            </a:r>
            <a:endParaRPr lang="es-PE" dirty="0"/>
          </a:p>
          <a:p>
            <a:pPr lvl="0" algn="just"/>
            <a:r>
              <a:rPr lang="es-ES" dirty="0"/>
              <a:t>Falta de motivación interna del razonamiento.</a:t>
            </a:r>
            <a:endParaRPr lang="es-PE" dirty="0"/>
          </a:p>
          <a:p>
            <a:pPr lvl="0" algn="just"/>
            <a:r>
              <a:rPr lang="es-ES" dirty="0"/>
              <a:t>Deficiencias en la motivación externa; justificación de las premisas. </a:t>
            </a:r>
            <a:endParaRPr lang="es-PE" dirty="0"/>
          </a:p>
          <a:p>
            <a:pPr lvl="0" algn="just"/>
            <a:r>
              <a:rPr lang="es-ES" dirty="0"/>
              <a:t>Motivación insuficiente.</a:t>
            </a:r>
            <a:endParaRPr lang="es-PE" dirty="0"/>
          </a:p>
          <a:p>
            <a:pPr lvl="0" algn="just"/>
            <a:r>
              <a:rPr lang="es-ES" dirty="0"/>
              <a:t>Motivación sustancialmente incongruente.</a:t>
            </a:r>
            <a:endParaRPr lang="es-PE" dirty="0"/>
          </a:p>
          <a:p>
            <a:pPr lvl="0" algn="just"/>
            <a:r>
              <a:rPr lang="es-ES" dirty="0"/>
              <a:t>No motivación cualificada.</a:t>
            </a:r>
            <a:endParaRPr lang="es-PE" dirty="0"/>
          </a:p>
          <a:p>
            <a:endParaRPr lang="es-PE" dirty="0"/>
          </a:p>
        </p:txBody>
      </p:sp>
      <p:sp>
        <p:nvSpPr>
          <p:cNvPr id="4" name="Marcador de fecha 3">
            <a:extLst>
              <a:ext uri="{FF2B5EF4-FFF2-40B4-BE49-F238E27FC236}">
                <a16:creationId xmlns:a16="http://schemas.microsoft.com/office/drawing/2014/main" id="{50C71DC1-CB44-40DB-8ABB-E4CEA492799A}"/>
              </a:ext>
            </a:extLst>
          </p:cNvPr>
          <p:cNvSpPr>
            <a:spLocks noGrp="1"/>
          </p:cNvSpPr>
          <p:nvPr>
            <p:ph type="dt" sz="half" idx="10"/>
          </p:nvPr>
        </p:nvSpPr>
        <p:spPr/>
        <p:txBody>
          <a:bodyPr/>
          <a:lstStyle/>
          <a:p>
            <a:r>
              <a:rPr lang="es-PE"/>
              <a:t>Instituto Peruano de Razonamiento Probatorio</a:t>
            </a:r>
            <a:endParaRPr lang="en-US" dirty="0"/>
          </a:p>
        </p:txBody>
      </p:sp>
      <p:sp>
        <p:nvSpPr>
          <p:cNvPr id="5" name="Marcador de pie de página 4">
            <a:extLst>
              <a:ext uri="{FF2B5EF4-FFF2-40B4-BE49-F238E27FC236}">
                <a16:creationId xmlns:a16="http://schemas.microsoft.com/office/drawing/2014/main" id="{EBF25B3F-4673-402E-9611-2E0EECB8B43D}"/>
              </a:ext>
            </a:extLst>
          </p:cNvPr>
          <p:cNvSpPr>
            <a:spLocks noGrp="1"/>
          </p:cNvSpPr>
          <p:nvPr>
            <p:ph type="ftr" sz="quarter" idx="11"/>
          </p:nvPr>
        </p:nvSpPr>
        <p:spPr/>
        <p:txBody>
          <a:bodyPr/>
          <a:lstStyle/>
          <a:p>
            <a:r>
              <a:rPr lang="en-US"/>
              <a:t>Juan Humberto Sánchez Córdova</a:t>
            </a:r>
            <a:endParaRPr lang="en-US" dirty="0"/>
          </a:p>
        </p:txBody>
      </p:sp>
      <p:sp>
        <p:nvSpPr>
          <p:cNvPr id="6" name="Marcador de número de diapositiva 5">
            <a:extLst>
              <a:ext uri="{FF2B5EF4-FFF2-40B4-BE49-F238E27FC236}">
                <a16:creationId xmlns:a16="http://schemas.microsoft.com/office/drawing/2014/main" id="{0543901D-2C66-44B3-884A-48CBB65C4260}"/>
              </a:ext>
            </a:extLst>
          </p:cNvPr>
          <p:cNvSpPr>
            <a:spLocks noGrp="1"/>
          </p:cNvSpPr>
          <p:nvPr>
            <p:ph type="sldNum" sz="quarter" idx="12"/>
          </p:nvPr>
        </p:nvSpPr>
        <p:spPr/>
        <p:txBody>
          <a:bodyPr/>
          <a:lstStyle/>
          <a:p>
            <a:fld id="{69E57DC2-970A-4B3E-BB1C-7A09969E49DF}" type="slidenum">
              <a:rPr lang="en-US" smtClean="0"/>
              <a:t>15</a:t>
            </a:fld>
            <a:endParaRPr lang="en-US" dirty="0"/>
          </a:p>
        </p:txBody>
      </p:sp>
    </p:spTree>
    <p:extLst>
      <p:ext uri="{BB962C8B-B14F-4D97-AF65-F5344CB8AC3E}">
        <p14:creationId xmlns:p14="http://schemas.microsoft.com/office/powerpoint/2010/main" val="625970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17165E-C1E2-45C2-8D9B-50BA17ED3AC9}"/>
              </a:ext>
            </a:extLst>
          </p:cNvPr>
          <p:cNvSpPr>
            <a:spLocks noGrp="1"/>
          </p:cNvSpPr>
          <p:nvPr>
            <p:ph type="title"/>
          </p:nvPr>
        </p:nvSpPr>
        <p:spPr/>
        <p:txBody>
          <a:bodyPr/>
          <a:lstStyle/>
          <a:p>
            <a:r>
              <a:rPr lang="es-PE" dirty="0"/>
              <a:t>Jordi Ferrer</a:t>
            </a:r>
          </a:p>
        </p:txBody>
      </p:sp>
      <p:sp>
        <p:nvSpPr>
          <p:cNvPr id="3" name="Marcador de contenido 2">
            <a:extLst>
              <a:ext uri="{FF2B5EF4-FFF2-40B4-BE49-F238E27FC236}">
                <a16:creationId xmlns:a16="http://schemas.microsoft.com/office/drawing/2014/main" id="{3BDB68A8-6CC3-430B-8258-D5A2341807B1}"/>
              </a:ext>
            </a:extLst>
          </p:cNvPr>
          <p:cNvSpPr>
            <a:spLocks noGrp="1"/>
          </p:cNvSpPr>
          <p:nvPr>
            <p:ph idx="1"/>
          </p:nvPr>
        </p:nvSpPr>
        <p:spPr/>
        <p:txBody>
          <a:bodyPr>
            <a:normAutofit lnSpcReduction="10000"/>
          </a:bodyPr>
          <a:lstStyle/>
          <a:p>
            <a:pPr algn="just"/>
            <a:r>
              <a:rPr lang="es-PE" dirty="0"/>
              <a:t>1) el análisis de cada una de las pruebas y la justificación de la fiabilidad otorgada a cada una de ellas (valoración individual de la prueba); </a:t>
            </a:r>
          </a:p>
          <a:p>
            <a:pPr algn="just"/>
            <a:r>
              <a:rPr lang="es-PE" dirty="0"/>
              <a:t>2) la valoración de conjunto de las pruebas a los efectos de determinar y justificar el grado de corroboración que estas otorguen a cada una de las hipótesis fácticas en conflicto en el proceso; </a:t>
            </a:r>
          </a:p>
          <a:p>
            <a:pPr algn="just"/>
            <a:r>
              <a:rPr lang="es-PE" dirty="0"/>
              <a:t>3) la identificación del estándar de prueba aplicable a ese tipo de proceso y a la concreta decisión procesal que se esté adoptando (una medida cautelar, la apertura de juicio, la sentencia, etc.); </a:t>
            </a:r>
          </a:p>
          <a:p>
            <a:pPr algn="just"/>
            <a:r>
              <a:rPr lang="es-PE" dirty="0"/>
              <a:t>4) la conclusión acerca de si, a la luz de las pruebas disponibles y el estándar de prueba aplicable, alguna de las hipótesis fácticas debe ser declarada como probada. </a:t>
            </a:r>
          </a:p>
        </p:txBody>
      </p:sp>
      <p:sp>
        <p:nvSpPr>
          <p:cNvPr id="4" name="Marcador de fecha 3">
            <a:extLst>
              <a:ext uri="{FF2B5EF4-FFF2-40B4-BE49-F238E27FC236}">
                <a16:creationId xmlns:a16="http://schemas.microsoft.com/office/drawing/2014/main" id="{C7FB795A-E9AA-4442-BE2F-FD12DE4CBF8B}"/>
              </a:ext>
            </a:extLst>
          </p:cNvPr>
          <p:cNvSpPr>
            <a:spLocks noGrp="1"/>
          </p:cNvSpPr>
          <p:nvPr>
            <p:ph type="dt" sz="half" idx="10"/>
          </p:nvPr>
        </p:nvSpPr>
        <p:spPr/>
        <p:txBody>
          <a:bodyPr/>
          <a:lstStyle/>
          <a:p>
            <a:r>
              <a:rPr lang="es-PE"/>
              <a:t>Instituto Peruano de Razonamiento Probatorio</a:t>
            </a:r>
            <a:endParaRPr lang="en-US" dirty="0"/>
          </a:p>
        </p:txBody>
      </p:sp>
      <p:sp>
        <p:nvSpPr>
          <p:cNvPr id="5" name="Marcador de pie de página 4">
            <a:extLst>
              <a:ext uri="{FF2B5EF4-FFF2-40B4-BE49-F238E27FC236}">
                <a16:creationId xmlns:a16="http://schemas.microsoft.com/office/drawing/2014/main" id="{89FDC28B-EE29-409E-95E6-E2E9DEE98E84}"/>
              </a:ext>
            </a:extLst>
          </p:cNvPr>
          <p:cNvSpPr>
            <a:spLocks noGrp="1"/>
          </p:cNvSpPr>
          <p:nvPr>
            <p:ph type="ftr" sz="quarter" idx="11"/>
          </p:nvPr>
        </p:nvSpPr>
        <p:spPr/>
        <p:txBody>
          <a:bodyPr/>
          <a:lstStyle/>
          <a:p>
            <a:r>
              <a:rPr lang="en-US"/>
              <a:t>Juan Humberto Sánchez Córdova</a:t>
            </a:r>
            <a:endParaRPr lang="en-US" dirty="0"/>
          </a:p>
        </p:txBody>
      </p:sp>
      <p:sp>
        <p:nvSpPr>
          <p:cNvPr id="6" name="Marcador de número de diapositiva 5">
            <a:extLst>
              <a:ext uri="{FF2B5EF4-FFF2-40B4-BE49-F238E27FC236}">
                <a16:creationId xmlns:a16="http://schemas.microsoft.com/office/drawing/2014/main" id="{83B80642-8326-4BB2-8A9A-E45741F6B591}"/>
              </a:ext>
            </a:extLst>
          </p:cNvPr>
          <p:cNvSpPr>
            <a:spLocks noGrp="1"/>
          </p:cNvSpPr>
          <p:nvPr>
            <p:ph type="sldNum" sz="quarter" idx="12"/>
          </p:nvPr>
        </p:nvSpPr>
        <p:spPr/>
        <p:txBody>
          <a:bodyPr/>
          <a:lstStyle/>
          <a:p>
            <a:fld id="{69E57DC2-970A-4B3E-BB1C-7A09969E49DF}" type="slidenum">
              <a:rPr lang="en-US" smtClean="0"/>
              <a:t>16</a:t>
            </a:fld>
            <a:endParaRPr lang="en-US" dirty="0"/>
          </a:p>
        </p:txBody>
      </p:sp>
    </p:spTree>
    <p:extLst>
      <p:ext uri="{BB962C8B-B14F-4D97-AF65-F5344CB8AC3E}">
        <p14:creationId xmlns:p14="http://schemas.microsoft.com/office/powerpoint/2010/main" val="1622625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biselado 1">
            <a:extLst>
              <a:ext uri="{FF2B5EF4-FFF2-40B4-BE49-F238E27FC236}">
                <a16:creationId xmlns:a16="http://schemas.microsoft.com/office/drawing/2014/main" id="{58FF257E-0845-46C4-AF2F-20607A621236}"/>
              </a:ext>
            </a:extLst>
          </p:cNvPr>
          <p:cNvSpPr>
            <a:spLocks noChangeArrowheads="1"/>
          </p:cNvSpPr>
          <p:nvPr/>
        </p:nvSpPr>
        <p:spPr bwMode="auto">
          <a:xfrm>
            <a:off x="3563031" y="4421868"/>
            <a:ext cx="1041400" cy="371475"/>
          </a:xfrm>
          <a:prstGeom prst="bevel">
            <a:avLst>
              <a:gd name="adj" fmla="val 12500"/>
            </a:avLst>
          </a:prstGeom>
          <a:solidFill>
            <a:srgbClr val="4472C4"/>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PE" sz="1200" b="1" i="0" u="none" strike="noStrike" cap="none" normalizeH="0" baseline="0">
                <a:ln>
                  <a:noFill/>
                </a:ln>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BASE</a:t>
            </a:r>
            <a:endParaRPr kumimoji="0" lang="es-ES" altLang="es-PE" sz="1800" b="0" i="0" u="none" strike="noStrike" cap="none" normalizeH="0" baseline="0">
              <a:ln>
                <a:noFill/>
              </a:ln>
              <a:solidFill>
                <a:schemeClr val="tx1"/>
              </a:solidFill>
              <a:effectLst/>
              <a:latin typeface="Arial" panose="020B0604020202020204" pitchFamily="34" charset="0"/>
            </a:endParaRPr>
          </a:p>
        </p:txBody>
      </p:sp>
      <p:sp>
        <p:nvSpPr>
          <p:cNvPr id="5" name="Flecha: hacia abajo 2">
            <a:extLst>
              <a:ext uri="{FF2B5EF4-FFF2-40B4-BE49-F238E27FC236}">
                <a16:creationId xmlns:a16="http://schemas.microsoft.com/office/drawing/2014/main" id="{5E081FEB-4931-4E82-8303-53489F8452F0}"/>
              </a:ext>
            </a:extLst>
          </p:cNvPr>
          <p:cNvSpPr>
            <a:spLocks noChangeArrowheads="1"/>
          </p:cNvSpPr>
          <p:nvPr/>
        </p:nvSpPr>
        <p:spPr bwMode="auto">
          <a:xfrm>
            <a:off x="4591731" y="3723368"/>
            <a:ext cx="3089275" cy="457200"/>
          </a:xfrm>
          <a:prstGeom prst="downArrow">
            <a:avLst>
              <a:gd name="adj1" fmla="val 50000"/>
              <a:gd name="adj2" fmla="val 50000"/>
            </a:avLst>
          </a:prstGeom>
          <a:solidFill>
            <a:srgbClr val="4472C4"/>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PE" sz="1200" b="1" i="0" u="none" strike="noStrike" cap="none" normalizeH="0" baseline="0">
                <a:ln>
                  <a:noFill/>
                </a:ln>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GARANTIA</a:t>
            </a:r>
            <a:r>
              <a:rPr kumimoji="0" lang="es-ES" altLang="es-PE" sz="1200" b="0" i="0" u="none" strike="noStrike" cap="none" normalizeH="0" baseline="0">
                <a:ln>
                  <a:noFill/>
                </a:ln>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 </a:t>
            </a:r>
            <a:endParaRPr kumimoji="0" lang="es-ES" altLang="es-PE" sz="1800" b="0" i="0" u="none" strike="noStrike" cap="none" normalizeH="0" baseline="0">
              <a:ln>
                <a:noFill/>
              </a:ln>
              <a:solidFill>
                <a:schemeClr val="tx1"/>
              </a:solidFill>
              <a:effectLst/>
              <a:latin typeface="Arial" panose="020B0604020202020204" pitchFamily="34" charset="0"/>
            </a:endParaRPr>
          </a:p>
        </p:txBody>
      </p:sp>
      <p:sp>
        <p:nvSpPr>
          <p:cNvPr id="6" name="Cubo 3">
            <a:extLst>
              <a:ext uri="{FF2B5EF4-FFF2-40B4-BE49-F238E27FC236}">
                <a16:creationId xmlns:a16="http://schemas.microsoft.com/office/drawing/2014/main" id="{5BC6A7FB-9D7D-430B-BAF6-68134D998E2D}"/>
              </a:ext>
            </a:extLst>
          </p:cNvPr>
          <p:cNvSpPr>
            <a:spLocks noChangeArrowheads="1"/>
          </p:cNvSpPr>
          <p:nvPr/>
        </p:nvSpPr>
        <p:spPr bwMode="auto">
          <a:xfrm>
            <a:off x="7068231" y="4348843"/>
            <a:ext cx="1593850" cy="434975"/>
          </a:xfrm>
          <a:prstGeom prst="cube">
            <a:avLst>
              <a:gd name="adj" fmla="val 25000"/>
            </a:avLst>
          </a:prstGeom>
          <a:solidFill>
            <a:srgbClr val="4472C4"/>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PE" sz="1200" b="1" i="0" u="none" strike="noStrike" cap="none" normalizeH="0" baseline="0">
                <a:ln>
                  <a:noFill/>
                </a:ln>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TESIS</a:t>
            </a:r>
            <a:endParaRPr kumimoji="0" lang="es-ES" altLang="es-PE" sz="1800" b="0" i="0" u="none" strike="noStrike" cap="none" normalizeH="0" baseline="0">
              <a:ln>
                <a:noFill/>
              </a:ln>
              <a:solidFill>
                <a:schemeClr val="tx1"/>
              </a:solidFill>
              <a:effectLst/>
              <a:latin typeface="Arial" panose="020B0604020202020204" pitchFamily="34" charset="0"/>
            </a:endParaRPr>
          </a:p>
        </p:txBody>
      </p:sp>
      <p:sp>
        <p:nvSpPr>
          <p:cNvPr id="7" name="Rectángulo: biselado 4">
            <a:extLst>
              <a:ext uri="{FF2B5EF4-FFF2-40B4-BE49-F238E27FC236}">
                <a16:creationId xmlns:a16="http://schemas.microsoft.com/office/drawing/2014/main" id="{D16E7604-81F9-4D6D-9389-C57A8E6EC34C}"/>
              </a:ext>
            </a:extLst>
          </p:cNvPr>
          <p:cNvSpPr>
            <a:spLocks noChangeArrowheads="1"/>
          </p:cNvSpPr>
          <p:nvPr/>
        </p:nvSpPr>
        <p:spPr bwMode="auto">
          <a:xfrm>
            <a:off x="4705351" y="2514600"/>
            <a:ext cx="2707368" cy="743631"/>
          </a:xfrm>
          <a:prstGeom prst="bevel">
            <a:avLst>
              <a:gd name="adj" fmla="val 12500"/>
            </a:avLst>
          </a:prstGeom>
          <a:solidFill>
            <a:srgbClr val="4472C4"/>
          </a:solidFill>
          <a:ln w="12700">
            <a:solidFill>
              <a:srgbClr val="1F376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PE" sz="1200" b="1" i="0" u="none" strike="noStrike" cap="none" normalizeH="0" baseline="0">
                <a:ln>
                  <a:noFill/>
                </a:ln>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RESPALDO</a:t>
            </a:r>
            <a:r>
              <a:rPr kumimoji="0" lang="es-ES" altLang="es-PE" sz="1200" b="0" i="0" u="none" strike="noStrike" cap="none" normalizeH="0" baseline="0">
                <a:ln>
                  <a:noFill/>
                </a:ln>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 </a:t>
            </a:r>
            <a:endParaRPr kumimoji="0" lang="es-ES" altLang="es-PE" sz="1800" b="0" i="0" u="none" strike="noStrike" cap="none" normalizeH="0" baseline="0">
              <a:ln>
                <a:noFill/>
              </a:ln>
              <a:solidFill>
                <a:schemeClr val="tx1"/>
              </a:solidFill>
              <a:effectLst/>
              <a:latin typeface="Arial" panose="020B0604020202020204" pitchFamily="34" charset="0"/>
            </a:endParaRPr>
          </a:p>
        </p:txBody>
      </p:sp>
      <p:sp>
        <p:nvSpPr>
          <p:cNvPr id="8" name="Flecha: curvada hacia abajo 7">
            <a:extLst>
              <a:ext uri="{FF2B5EF4-FFF2-40B4-BE49-F238E27FC236}">
                <a16:creationId xmlns:a16="http://schemas.microsoft.com/office/drawing/2014/main" id="{4F922817-F790-4694-A032-EA3102661C3D}"/>
              </a:ext>
            </a:extLst>
          </p:cNvPr>
          <p:cNvSpPr/>
          <p:nvPr/>
        </p:nvSpPr>
        <p:spPr>
          <a:xfrm rot="20014207">
            <a:off x="3342672" y="3777861"/>
            <a:ext cx="1275715" cy="23685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PE"/>
          </a:p>
        </p:txBody>
      </p:sp>
      <p:sp>
        <p:nvSpPr>
          <p:cNvPr id="9" name="Flecha: curvada hacia abajo 8">
            <a:extLst>
              <a:ext uri="{FF2B5EF4-FFF2-40B4-BE49-F238E27FC236}">
                <a16:creationId xmlns:a16="http://schemas.microsoft.com/office/drawing/2014/main" id="{F4F40608-1647-4A7C-8D79-B084CEBD034A}"/>
              </a:ext>
            </a:extLst>
          </p:cNvPr>
          <p:cNvSpPr/>
          <p:nvPr/>
        </p:nvSpPr>
        <p:spPr>
          <a:xfrm rot="1471822">
            <a:off x="7419691" y="3624626"/>
            <a:ext cx="1275715" cy="23685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PE"/>
          </a:p>
        </p:txBody>
      </p:sp>
      <p:sp>
        <p:nvSpPr>
          <p:cNvPr id="10" name="Rectangle 7">
            <a:extLst>
              <a:ext uri="{FF2B5EF4-FFF2-40B4-BE49-F238E27FC236}">
                <a16:creationId xmlns:a16="http://schemas.microsoft.com/office/drawing/2014/main" id="{54EB8401-DD33-49B3-BF2F-F68FA737AF1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11" name="Rectangle 12">
            <a:extLst>
              <a:ext uri="{FF2B5EF4-FFF2-40B4-BE49-F238E27FC236}">
                <a16:creationId xmlns:a16="http://schemas.microsoft.com/office/drawing/2014/main" id="{165EB374-F9DB-40B4-9527-9F252102FA33}"/>
              </a:ext>
            </a:extLst>
          </p:cNvPr>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PE"/>
          </a:p>
        </p:txBody>
      </p:sp>
      <p:sp>
        <p:nvSpPr>
          <p:cNvPr id="2" name="Título 1">
            <a:extLst>
              <a:ext uri="{FF2B5EF4-FFF2-40B4-BE49-F238E27FC236}">
                <a16:creationId xmlns:a16="http://schemas.microsoft.com/office/drawing/2014/main" id="{81386696-F4AE-46B5-958B-B85541962DFD}"/>
              </a:ext>
            </a:extLst>
          </p:cNvPr>
          <p:cNvSpPr>
            <a:spLocks noGrp="1"/>
          </p:cNvSpPr>
          <p:nvPr>
            <p:ph type="title"/>
          </p:nvPr>
        </p:nvSpPr>
        <p:spPr/>
        <p:txBody>
          <a:bodyPr/>
          <a:lstStyle/>
          <a:p>
            <a:r>
              <a:rPr lang="es-PE" dirty="0"/>
              <a:t>Cadena inferencia</a:t>
            </a:r>
          </a:p>
        </p:txBody>
      </p:sp>
      <p:sp>
        <p:nvSpPr>
          <p:cNvPr id="3" name="Marcador de fecha 2">
            <a:extLst>
              <a:ext uri="{FF2B5EF4-FFF2-40B4-BE49-F238E27FC236}">
                <a16:creationId xmlns:a16="http://schemas.microsoft.com/office/drawing/2014/main" id="{CABAE175-3597-4891-9C6F-A15351AD34ED}"/>
              </a:ext>
            </a:extLst>
          </p:cNvPr>
          <p:cNvSpPr>
            <a:spLocks noGrp="1"/>
          </p:cNvSpPr>
          <p:nvPr>
            <p:ph type="dt" sz="half" idx="10"/>
          </p:nvPr>
        </p:nvSpPr>
        <p:spPr/>
        <p:txBody>
          <a:bodyPr/>
          <a:lstStyle/>
          <a:p>
            <a:r>
              <a:rPr lang="es-PE"/>
              <a:t>Instituto Peruano de Razonamiento Probatorio</a:t>
            </a:r>
            <a:endParaRPr lang="en-US" dirty="0"/>
          </a:p>
        </p:txBody>
      </p:sp>
      <p:sp>
        <p:nvSpPr>
          <p:cNvPr id="12" name="Marcador de pie de página 11">
            <a:extLst>
              <a:ext uri="{FF2B5EF4-FFF2-40B4-BE49-F238E27FC236}">
                <a16:creationId xmlns:a16="http://schemas.microsoft.com/office/drawing/2014/main" id="{3F08E7C0-0707-4A9D-A657-59968A0D6F56}"/>
              </a:ext>
            </a:extLst>
          </p:cNvPr>
          <p:cNvSpPr>
            <a:spLocks noGrp="1"/>
          </p:cNvSpPr>
          <p:nvPr>
            <p:ph type="ftr" sz="quarter" idx="11"/>
          </p:nvPr>
        </p:nvSpPr>
        <p:spPr/>
        <p:txBody>
          <a:bodyPr/>
          <a:lstStyle/>
          <a:p>
            <a:r>
              <a:rPr lang="en-US"/>
              <a:t>Juan Humberto Sánchez Córdova</a:t>
            </a:r>
            <a:endParaRPr lang="en-US" dirty="0"/>
          </a:p>
        </p:txBody>
      </p:sp>
      <p:sp>
        <p:nvSpPr>
          <p:cNvPr id="13" name="Marcador de número de diapositiva 12">
            <a:extLst>
              <a:ext uri="{FF2B5EF4-FFF2-40B4-BE49-F238E27FC236}">
                <a16:creationId xmlns:a16="http://schemas.microsoft.com/office/drawing/2014/main" id="{D97264BA-6CD7-4BD2-AD47-09C3E5276D80}"/>
              </a:ext>
            </a:extLst>
          </p:cNvPr>
          <p:cNvSpPr>
            <a:spLocks noGrp="1"/>
          </p:cNvSpPr>
          <p:nvPr>
            <p:ph type="sldNum" sz="quarter" idx="12"/>
          </p:nvPr>
        </p:nvSpPr>
        <p:spPr/>
        <p:txBody>
          <a:bodyPr/>
          <a:lstStyle/>
          <a:p>
            <a:fld id="{69E57DC2-970A-4B3E-BB1C-7A09969E49DF}" type="slidenum">
              <a:rPr lang="en-US" smtClean="0"/>
              <a:t>17</a:t>
            </a:fld>
            <a:endParaRPr lang="en-US" dirty="0"/>
          </a:p>
        </p:txBody>
      </p:sp>
    </p:spTree>
    <p:extLst>
      <p:ext uri="{BB962C8B-B14F-4D97-AF65-F5344CB8AC3E}">
        <p14:creationId xmlns:p14="http://schemas.microsoft.com/office/powerpoint/2010/main" val="4022087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4741A273-1F69-418E-9A7B-6042DA6ACF07}"/>
              </a:ext>
            </a:extLst>
          </p:cNvPr>
          <p:cNvSpPr>
            <a:spLocks noGrp="1"/>
          </p:cNvSpPr>
          <p:nvPr>
            <p:ph type="title"/>
          </p:nvPr>
        </p:nvSpPr>
        <p:spPr/>
        <p:txBody>
          <a:bodyPr/>
          <a:lstStyle/>
          <a:p>
            <a:r>
              <a:rPr lang="es-PE" dirty="0"/>
              <a:t>STC caso </a:t>
            </a:r>
            <a:r>
              <a:rPr lang="es-PE" dirty="0" err="1"/>
              <a:t>Abencia</a:t>
            </a:r>
            <a:r>
              <a:rPr lang="es-PE" dirty="0"/>
              <a:t> Meza</a:t>
            </a:r>
          </a:p>
        </p:txBody>
      </p:sp>
      <p:sp>
        <p:nvSpPr>
          <p:cNvPr id="4" name="Marcador de contenido 3">
            <a:extLst>
              <a:ext uri="{FF2B5EF4-FFF2-40B4-BE49-F238E27FC236}">
                <a16:creationId xmlns:a16="http://schemas.microsoft.com/office/drawing/2014/main" id="{2E6D3CD7-66FF-4B60-9AB6-BC9672AC2E62}"/>
              </a:ext>
            </a:extLst>
          </p:cNvPr>
          <p:cNvSpPr>
            <a:spLocks noGrp="1"/>
          </p:cNvSpPr>
          <p:nvPr>
            <p:ph idx="1"/>
          </p:nvPr>
        </p:nvSpPr>
        <p:spPr/>
        <p:txBody>
          <a:bodyPr>
            <a:normAutofit lnSpcReduction="10000"/>
          </a:bodyPr>
          <a:lstStyle/>
          <a:p>
            <a:pPr algn="just"/>
            <a:r>
              <a:rPr lang="es-ES" dirty="0"/>
              <a:t>Solo se precisaron los medios probatorios que acreditan el indicio de que </a:t>
            </a:r>
            <a:r>
              <a:rPr lang="es-ES" dirty="0" err="1"/>
              <a:t>Abencia</a:t>
            </a:r>
            <a:r>
              <a:rPr lang="es-ES" dirty="0"/>
              <a:t> Meza podría tener un móvil de matar a Alicia Delgado y que debido a la cercanía a </a:t>
            </a:r>
            <a:r>
              <a:rPr lang="es-ES" dirty="0" err="1"/>
              <a:t>Mamanchura</a:t>
            </a:r>
            <a:r>
              <a:rPr lang="es-ES" dirty="0"/>
              <a:t> pudo convencerlo de cometer el crimen, pero no que ello sí ocurrió.</a:t>
            </a:r>
          </a:p>
          <a:p>
            <a:pPr algn="just"/>
            <a:endParaRPr lang="es-ES" dirty="0"/>
          </a:p>
          <a:p>
            <a:pPr algn="just"/>
            <a:r>
              <a:rPr lang="es-ES" dirty="0"/>
              <a:t>Esa decisión cayó en una falta de debida motivación, pues los principales indicios: las supuestas llamadas, las amenazas de muerte y el móvil pasional para corroborar el dicho de </a:t>
            </a:r>
            <a:r>
              <a:rPr lang="es-ES" dirty="0" err="1"/>
              <a:t>Mamanchura</a:t>
            </a:r>
            <a:r>
              <a:rPr lang="es-ES" dirty="0"/>
              <a:t>, no son necesariamente indicadores causales del hecho delictivo que se pretende probar, esto es, que la favorecida convención a </a:t>
            </a:r>
            <a:r>
              <a:rPr lang="es-ES" dirty="0" err="1"/>
              <a:t>Mamachura</a:t>
            </a:r>
            <a:r>
              <a:rPr lang="es-ES" dirty="0"/>
              <a:t> de matar a Alicia Delgado. </a:t>
            </a:r>
          </a:p>
          <a:p>
            <a:pPr algn="just"/>
            <a:r>
              <a:rPr lang="es-ES" b="1" dirty="0"/>
              <a:t>El Tribunal Constitucional no observó que la conexión entre hechos indiciarios y hecho indiciado estén suficientemente fundamentados.</a:t>
            </a:r>
            <a:endParaRPr lang="es-PE" b="1" dirty="0"/>
          </a:p>
        </p:txBody>
      </p:sp>
      <p:sp>
        <p:nvSpPr>
          <p:cNvPr id="5" name="Marcador de fecha 4">
            <a:extLst>
              <a:ext uri="{FF2B5EF4-FFF2-40B4-BE49-F238E27FC236}">
                <a16:creationId xmlns:a16="http://schemas.microsoft.com/office/drawing/2014/main" id="{E06AFD82-9F1E-4CC0-A915-B1A7C672AD96}"/>
              </a:ext>
            </a:extLst>
          </p:cNvPr>
          <p:cNvSpPr>
            <a:spLocks noGrp="1"/>
          </p:cNvSpPr>
          <p:nvPr>
            <p:ph type="dt" sz="half" idx="10"/>
          </p:nvPr>
        </p:nvSpPr>
        <p:spPr/>
        <p:txBody>
          <a:bodyPr/>
          <a:lstStyle/>
          <a:p>
            <a:r>
              <a:rPr lang="es-PE"/>
              <a:t>Instituto Peruano de Razonamiento Probatorio</a:t>
            </a:r>
            <a:endParaRPr lang="en-US" dirty="0"/>
          </a:p>
        </p:txBody>
      </p:sp>
      <p:sp>
        <p:nvSpPr>
          <p:cNvPr id="6" name="Marcador de pie de página 5">
            <a:extLst>
              <a:ext uri="{FF2B5EF4-FFF2-40B4-BE49-F238E27FC236}">
                <a16:creationId xmlns:a16="http://schemas.microsoft.com/office/drawing/2014/main" id="{F06A5FF0-B091-4B2E-903F-C1DD84544E32}"/>
              </a:ext>
            </a:extLst>
          </p:cNvPr>
          <p:cNvSpPr>
            <a:spLocks noGrp="1"/>
          </p:cNvSpPr>
          <p:nvPr>
            <p:ph type="ftr" sz="quarter" idx="11"/>
          </p:nvPr>
        </p:nvSpPr>
        <p:spPr/>
        <p:txBody>
          <a:bodyPr/>
          <a:lstStyle/>
          <a:p>
            <a:r>
              <a:rPr lang="en-US"/>
              <a:t>Juan Humberto Sánchez Córdova</a:t>
            </a:r>
            <a:endParaRPr lang="en-US" dirty="0"/>
          </a:p>
        </p:txBody>
      </p:sp>
      <p:sp>
        <p:nvSpPr>
          <p:cNvPr id="7" name="Marcador de número de diapositiva 6">
            <a:extLst>
              <a:ext uri="{FF2B5EF4-FFF2-40B4-BE49-F238E27FC236}">
                <a16:creationId xmlns:a16="http://schemas.microsoft.com/office/drawing/2014/main" id="{D978D669-CD8D-4227-AAE8-14F04790546F}"/>
              </a:ext>
            </a:extLst>
          </p:cNvPr>
          <p:cNvSpPr>
            <a:spLocks noGrp="1"/>
          </p:cNvSpPr>
          <p:nvPr>
            <p:ph type="sldNum" sz="quarter" idx="12"/>
          </p:nvPr>
        </p:nvSpPr>
        <p:spPr/>
        <p:txBody>
          <a:bodyPr/>
          <a:lstStyle/>
          <a:p>
            <a:fld id="{69E57DC2-970A-4B3E-BB1C-7A09969E49DF}" type="slidenum">
              <a:rPr lang="en-US" smtClean="0"/>
              <a:t>18</a:t>
            </a:fld>
            <a:endParaRPr lang="en-US" dirty="0"/>
          </a:p>
        </p:txBody>
      </p:sp>
    </p:spTree>
    <p:extLst>
      <p:ext uri="{BB962C8B-B14F-4D97-AF65-F5344CB8AC3E}">
        <p14:creationId xmlns:p14="http://schemas.microsoft.com/office/powerpoint/2010/main" val="1162128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C25092-D7DF-432A-8009-0F021D08175B}"/>
              </a:ext>
            </a:extLst>
          </p:cNvPr>
          <p:cNvSpPr>
            <a:spLocks noGrp="1"/>
          </p:cNvSpPr>
          <p:nvPr>
            <p:ph type="title"/>
          </p:nvPr>
        </p:nvSpPr>
        <p:spPr/>
        <p:txBody>
          <a:bodyPr>
            <a:normAutofit/>
          </a:bodyPr>
          <a:lstStyle/>
          <a:p>
            <a:pPr algn="ctr"/>
            <a:r>
              <a:rPr lang="es-PE" b="1" dirty="0"/>
              <a:t>SENTENCIA DEL TRIBUNAL SUPREMO </a:t>
            </a:r>
            <a:r>
              <a:rPr lang="es-PE" b="1" dirty="0" err="1"/>
              <a:t>N°</a:t>
            </a:r>
            <a:r>
              <a:rPr lang="es-PE" b="1" dirty="0"/>
              <a:t> 2182/2018</a:t>
            </a:r>
            <a:endParaRPr lang="es-PE" dirty="0"/>
          </a:p>
        </p:txBody>
      </p:sp>
      <p:sp>
        <p:nvSpPr>
          <p:cNvPr id="3" name="Marcador de contenido 2">
            <a:extLst>
              <a:ext uri="{FF2B5EF4-FFF2-40B4-BE49-F238E27FC236}">
                <a16:creationId xmlns:a16="http://schemas.microsoft.com/office/drawing/2014/main" id="{0D99F0B8-7BA8-4BB1-838B-5859304908FE}"/>
              </a:ext>
            </a:extLst>
          </p:cNvPr>
          <p:cNvSpPr>
            <a:spLocks noGrp="1"/>
          </p:cNvSpPr>
          <p:nvPr>
            <p:ph idx="1"/>
          </p:nvPr>
        </p:nvSpPr>
        <p:spPr/>
        <p:txBody>
          <a:bodyPr/>
          <a:lstStyle/>
          <a:p>
            <a:r>
              <a:rPr lang="es-PE" dirty="0"/>
              <a:t>Caso:</a:t>
            </a:r>
          </a:p>
          <a:p>
            <a:pPr algn="just"/>
            <a:r>
              <a:rPr lang="es-PE" dirty="0"/>
              <a:t>Delito de asesinato en grado de tentativa en el que el sentenciado Víctor Manuel, conviviente de la víctima, Penélope dispara en su contra pero, pese a ello, no logra matarla. Los hechos probados del caso son los siguientes:</a:t>
            </a:r>
          </a:p>
          <a:p>
            <a:endParaRPr lang="es-PE" dirty="0"/>
          </a:p>
        </p:txBody>
      </p:sp>
      <p:sp>
        <p:nvSpPr>
          <p:cNvPr id="4" name="Marcador de fecha 3">
            <a:extLst>
              <a:ext uri="{FF2B5EF4-FFF2-40B4-BE49-F238E27FC236}">
                <a16:creationId xmlns:a16="http://schemas.microsoft.com/office/drawing/2014/main" id="{7290071A-FF7A-441A-A49B-32525DDDD70F}"/>
              </a:ext>
            </a:extLst>
          </p:cNvPr>
          <p:cNvSpPr>
            <a:spLocks noGrp="1"/>
          </p:cNvSpPr>
          <p:nvPr>
            <p:ph type="dt" sz="half" idx="10"/>
          </p:nvPr>
        </p:nvSpPr>
        <p:spPr/>
        <p:txBody>
          <a:bodyPr/>
          <a:lstStyle/>
          <a:p>
            <a:r>
              <a:rPr lang="es-PE"/>
              <a:t>Instituto Peruano de Razonamiento Probatorio</a:t>
            </a:r>
            <a:endParaRPr lang="en-US" dirty="0"/>
          </a:p>
        </p:txBody>
      </p:sp>
      <p:sp>
        <p:nvSpPr>
          <p:cNvPr id="5" name="Marcador de pie de página 4">
            <a:extLst>
              <a:ext uri="{FF2B5EF4-FFF2-40B4-BE49-F238E27FC236}">
                <a16:creationId xmlns:a16="http://schemas.microsoft.com/office/drawing/2014/main" id="{BA5C9ED9-1A98-42F4-A0B6-9AFD48810166}"/>
              </a:ext>
            </a:extLst>
          </p:cNvPr>
          <p:cNvSpPr>
            <a:spLocks noGrp="1"/>
          </p:cNvSpPr>
          <p:nvPr>
            <p:ph type="ftr" sz="quarter" idx="11"/>
          </p:nvPr>
        </p:nvSpPr>
        <p:spPr/>
        <p:txBody>
          <a:bodyPr/>
          <a:lstStyle/>
          <a:p>
            <a:r>
              <a:rPr lang="en-US"/>
              <a:t>Juan Humberto Sánchez Córdova</a:t>
            </a:r>
            <a:endParaRPr lang="en-US" dirty="0"/>
          </a:p>
        </p:txBody>
      </p:sp>
      <p:sp>
        <p:nvSpPr>
          <p:cNvPr id="6" name="Marcador de número de diapositiva 5">
            <a:extLst>
              <a:ext uri="{FF2B5EF4-FFF2-40B4-BE49-F238E27FC236}">
                <a16:creationId xmlns:a16="http://schemas.microsoft.com/office/drawing/2014/main" id="{AD63EF2C-3688-412D-A95E-41BFB884A61B}"/>
              </a:ext>
            </a:extLst>
          </p:cNvPr>
          <p:cNvSpPr>
            <a:spLocks noGrp="1"/>
          </p:cNvSpPr>
          <p:nvPr>
            <p:ph type="sldNum" sz="quarter" idx="12"/>
          </p:nvPr>
        </p:nvSpPr>
        <p:spPr/>
        <p:txBody>
          <a:bodyPr/>
          <a:lstStyle/>
          <a:p>
            <a:fld id="{69E57DC2-970A-4B3E-BB1C-7A09969E49DF}" type="slidenum">
              <a:rPr lang="en-US" smtClean="0"/>
              <a:t>19</a:t>
            </a:fld>
            <a:endParaRPr lang="en-US" dirty="0"/>
          </a:p>
        </p:txBody>
      </p:sp>
    </p:spTree>
    <p:extLst>
      <p:ext uri="{BB962C8B-B14F-4D97-AF65-F5344CB8AC3E}">
        <p14:creationId xmlns:p14="http://schemas.microsoft.com/office/powerpoint/2010/main" val="1876619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es-PE" dirty="0"/>
              <a:t>Valoración </a:t>
            </a:r>
          </a:p>
        </p:txBody>
      </p:sp>
      <p:sp>
        <p:nvSpPr>
          <p:cNvPr id="5" name="Subtítulo 4"/>
          <p:cNvSpPr>
            <a:spLocks noGrp="1"/>
          </p:cNvSpPr>
          <p:nvPr>
            <p:ph type="subTitle" idx="1"/>
          </p:nvPr>
        </p:nvSpPr>
        <p:spPr/>
        <p:txBody>
          <a:bodyPr/>
          <a:lstStyle/>
          <a:p>
            <a:endParaRPr lang="es-PE"/>
          </a:p>
        </p:txBody>
      </p:sp>
      <p:pic>
        <p:nvPicPr>
          <p:cNvPr id="5122" name="Picture 2" descr="Resultado de imagen de valoracion prueba">
            <a:extLst>
              <a:ext uri="{FF2B5EF4-FFF2-40B4-BE49-F238E27FC236}">
                <a16:creationId xmlns:a16="http://schemas.microsoft.com/office/drawing/2014/main" id="{F6D54D7C-8345-49C4-B882-E9EF87C18A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4104978"/>
            <a:ext cx="4067944" cy="2752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913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A1C042-5085-49E4-8B78-99E3157B9A60}"/>
              </a:ext>
            </a:extLst>
          </p:cNvPr>
          <p:cNvSpPr>
            <a:spLocks noGrp="1"/>
          </p:cNvSpPr>
          <p:nvPr>
            <p:ph type="title"/>
          </p:nvPr>
        </p:nvSpPr>
        <p:spPr/>
        <p:txBody>
          <a:bodyPr/>
          <a:lstStyle/>
          <a:p>
            <a:r>
              <a:rPr lang="es-PE" dirty="0"/>
              <a:t>Sala:</a:t>
            </a:r>
          </a:p>
        </p:txBody>
      </p:sp>
      <p:sp>
        <p:nvSpPr>
          <p:cNvPr id="3" name="Marcador de contenido 2">
            <a:extLst>
              <a:ext uri="{FF2B5EF4-FFF2-40B4-BE49-F238E27FC236}">
                <a16:creationId xmlns:a16="http://schemas.microsoft.com/office/drawing/2014/main" id="{6228A9B5-DF46-4994-A2BC-EE918C2CC451}"/>
              </a:ext>
            </a:extLst>
          </p:cNvPr>
          <p:cNvSpPr>
            <a:spLocks noGrp="1"/>
          </p:cNvSpPr>
          <p:nvPr>
            <p:ph idx="1"/>
          </p:nvPr>
        </p:nvSpPr>
        <p:spPr/>
        <p:txBody>
          <a:bodyPr/>
          <a:lstStyle/>
          <a:p>
            <a:pPr algn="just"/>
            <a:endParaRPr lang="es-PE" dirty="0"/>
          </a:p>
          <a:p>
            <a:pPr algn="just"/>
            <a:r>
              <a:rPr lang="es-PE" dirty="0"/>
              <a:t>“Las víctimas de hechos de violencia de género declaran en el plenario con una posición distinta a la de los testigos que ven los hechos, pues a diferencia del resto de testigos, es víctima, y ello debería tener un cierto reflejo diferenciador desde el punto de vista de los medios de prueba, entonces, su categorización probatoria está en un grado mayor que el mero testigo ajeno y externo al hecho, como mero perceptor visual de lo que ha ocurrido”.</a:t>
            </a:r>
          </a:p>
        </p:txBody>
      </p:sp>
      <p:sp>
        <p:nvSpPr>
          <p:cNvPr id="4" name="Marcador de fecha 3">
            <a:extLst>
              <a:ext uri="{FF2B5EF4-FFF2-40B4-BE49-F238E27FC236}">
                <a16:creationId xmlns:a16="http://schemas.microsoft.com/office/drawing/2014/main" id="{442BC859-DE09-4A82-B1DF-8B65027E2DAA}"/>
              </a:ext>
            </a:extLst>
          </p:cNvPr>
          <p:cNvSpPr>
            <a:spLocks noGrp="1"/>
          </p:cNvSpPr>
          <p:nvPr>
            <p:ph type="dt" sz="half" idx="10"/>
          </p:nvPr>
        </p:nvSpPr>
        <p:spPr/>
        <p:txBody>
          <a:bodyPr/>
          <a:lstStyle/>
          <a:p>
            <a:r>
              <a:rPr lang="es-PE"/>
              <a:t>Instituto Peruano de Razonamiento Probatorio</a:t>
            </a:r>
            <a:endParaRPr lang="en-US" dirty="0"/>
          </a:p>
        </p:txBody>
      </p:sp>
      <p:sp>
        <p:nvSpPr>
          <p:cNvPr id="5" name="Marcador de pie de página 4">
            <a:extLst>
              <a:ext uri="{FF2B5EF4-FFF2-40B4-BE49-F238E27FC236}">
                <a16:creationId xmlns:a16="http://schemas.microsoft.com/office/drawing/2014/main" id="{379AB8F9-4FB7-4CD8-A49C-A6ADD516881D}"/>
              </a:ext>
            </a:extLst>
          </p:cNvPr>
          <p:cNvSpPr>
            <a:spLocks noGrp="1"/>
          </p:cNvSpPr>
          <p:nvPr>
            <p:ph type="ftr" sz="quarter" idx="11"/>
          </p:nvPr>
        </p:nvSpPr>
        <p:spPr/>
        <p:txBody>
          <a:bodyPr/>
          <a:lstStyle/>
          <a:p>
            <a:r>
              <a:rPr lang="en-US"/>
              <a:t>Juan Humberto Sánchez Córdova</a:t>
            </a:r>
            <a:endParaRPr lang="en-US" dirty="0"/>
          </a:p>
        </p:txBody>
      </p:sp>
      <p:sp>
        <p:nvSpPr>
          <p:cNvPr id="6" name="Marcador de número de diapositiva 5">
            <a:extLst>
              <a:ext uri="{FF2B5EF4-FFF2-40B4-BE49-F238E27FC236}">
                <a16:creationId xmlns:a16="http://schemas.microsoft.com/office/drawing/2014/main" id="{500D5AA4-E894-42F8-A5EE-C47EF0141C85}"/>
              </a:ext>
            </a:extLst>
          </p:cNvPr>
          <p:cNvSpPr>
            <a:spLocks noGrp="1"/>
          </p:cNvSpPr>
          <p:nvPr>
            <p:ph type="sldNum" sz="quarter" idx="12"/>
          </p:nvPr>
        </p:nvSpPr>
        <p:spPr/>
        <p:txBody>
          <a:bodyPr/>
          <a:lstStyle/>
          <a:p>
            <a:fld id="{69E57DC2-970A-4B3E-BB1C-7A09969E49DF}" type="slidenum">
              <a:rPr lang="en-US" smtClean="0"/>
              <a:t>20</a:t>
            </a:fld>
            <a:endParaRPr lang="en-US" dirty="0"/>
          </a:p>
        </p:txBody>
      </p:sp>
    </p:spTree>
    <p:extLst>
      <p:ext uri="{BB962C8B-B14F-4D97-AF65-F5344CB8AC3E}">
        <p14:creationId xmlns:p14="http://schemas.microsoft.com/office/powerpoint/2010/main" val="2924043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F0B655-773B-4D1C-A965-31158793FBBC}"/>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id="{44761D37-8C1D-417A-B796-2B74B5C39ED9}"/>
              </a:ext>
            </a:extLst>
          </p:cNvPr>
          <p:cNvSpPr>
            <a:spLocks noGrp="1"/>
          </p:cNvSpPr>
          <p:nvPr>
            <p:ph idx="1"/>
          </p:nvPr>
        </p:nvSpPr>
        <p:spPr/>
        <p:txBody>
          <a:bodyPr>
            <a:normAutofit/>
          </a:bodyPr>
          <a:lstStyle/>
          <a:p>
            <a:pPr algn="just"/>
            <a:r>
              <a:rPr lang="es-PE" dirty="0"/>
              <a:t>La perspectiva de género reconoce las relaciones de poder que se dan entre los géneros, en general favorables a los varones adultos y discriminatorios para las mujeres.</a:t>
            </a:r>
          </a:p>
          <a:p>
            <a:pPr marL="0" indent="0">
              <a:buNone/>
            </a:pPr>
            <a:r>
              <a:rPr lang="es-PE" dirty="0"/>
              <a:t> </a:t>
            </a:r>
          </a:p>
          <a:p>
            <a:pPr algn="just"/>
            <a:r>
              <a:rPr lang="es-PE" dirty="0"/>
              <a:t>La ausencia de normas que regulen la valoración de la prueba, genera que esta valoración en, por ejemplo, casos de violencia sexual, favorezca el uso de estereotipos de género en la valoración.</a:t>
            </a:r>
          </a:p>
          <a:p>
            <a:endParaRPr lang="es-PE" dirty="0"/>
          </a:p>
        </p:txBody>
      </p:sp>
      <p:sp>
        <p:nvSpPr>
          <p:cNvPr id="4" name="Marcador de fecha 3">
            <a:extLst>
              <a:ext uri="{FF2B5EF4-FFF2-40B4-BE49-F238E27FC236}">
                <a16:creationId xmlns:a16="http://schemas.microsoft.com/office/drawing/2014/main" id="{05F119C1-0197-42D4-8785-DFCC64E86606}"/>
              </a:ext>
            </a:extLst>
          </p:cNvPr>
          <p:cNvSpPr>
            <a:spLocks noGrp="1"/>
          </p:cNvSpPr>
          <p:nvPr>
            <p:ph type="dt" sz="half" idx="10"/>
          </p:nvPr>
        </p:nvSpPr>
        <p:spPr/>
        <p:txBody>
          <a:bodyPr/>
          <a:lstStyle/>
          <a:p>
            <a:r>
              <a:rPr lang="es-PE"/>
              <a:t>Instituto Peruano de Razonamiento Probatorio</a:t>
            </a:r>
            <a:endParaRPr lang="en-US" dirty="0"/>
          </a:p>
        </p:txBody>
      </p:sp>
      <p:sp>
        <p:nvSpPr>
          <p:cNvPr id="5" name="Marcador de pie de página 4">
            <a:extLst>
              <a:ext uri="{FF2B5EF4-FFF2-40B4-BE49-F238E27FC236}">
                <a16:creationId xmlns:a16="http://schemas.microsoft.com/office/drawing/2014/main" id="{31D76E21-1A2E-4391-B84D-5930A0097B36}"/>
              </a:ext>
            </a:extLst>
          </p:cNvPr>
          <p:cNvSpPr>
            <a:spLocks noGrp="1"/>
          </p:cNvSpPr>
          <p:nvPr>
            <p:ph type="ftr" sz="quarter" idx="11"/>
          </p:nvPr>
        </p:nvSpPr>
        <p:spPr/>
        <p:txBody>
          <a:bodyPr/>
          <a:lstStyle/>
          <a:p>
            <a:r>
              <a:rPr lang="en-US"/>
              <a:t>Juan Humberto Sánchez Córdova</a:t>
            </a:r>
            <a:endParaRPr lang="en-US" dirty="0"/>
          </a:p>
        </p:txBody>
      </p:sp>
      <p:sp>
        <p:nvSpPr>
          <p:cNvPr id="6" name="Marcador de número de diapositiva 5">
            <a:extLst>
              <a:ext uri="{FF2B5EF4-FFF2-40B4-BE49-F238E27FC236}">
                <a16:creationId xmlns:a16="http://schemas.microsoft.com/office/drawing/2014/main" id="{746332C7-DF55-406B-AA68-0458374C6B5B}"/>
              </a:ext>
            </a:extLst>
          </p:cNvPr>
          <p:cNvSpPr>
            <a:spLocks noGrp="1"/>
          </p:cNvSpPr>
          <p:nvPr>
            <p:ph type="sldNum" sz="quarter" idx="12"/>
          </p:nvPr>
        </p:nvSpPr>
        <p:spPr/>
        <p:txBody>
          <a:bodyPr/>
          <a:lstStyle/>
          <a:p>
            <a:fld id="{69E57DC2-970A-4B3E-BB1C-7A09969E49DF}" type="slidenum">
              <a:rPr lang="en-US" smtClean="0"/>
              <a:t>21</a:t>
            </a:fld>
            <a:endParaRPr lang="en-US" dirty="0"/>
          </a:p>
        </p:txBody>
      </p:sp>
    </p:spTree>
    <p:extLst>
      <p:ext uri="{BB962C8B-B14F-4D97-AF65-F5344CB8AC3E}">
        <p14:creationId xmlns:p14="http://schemas.microsoft.com/office/powerpoint/2010/main" val="17439279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CA581B-393D-40EE-A24B-B2D03237F1BD}"/>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id="{936DA8AD-4D44-4FE5-9DAB-7803DA333CB8}"/>
              </a:ext>
            </a:extLst>
          </p:cNvPr>
          <p:cNvSpPr>
            <a:spLocks noGrp="1"/>
          </p:cNvSpPr>
          <p:nvPr>
            <p:ph idx="1"/>
          </p:nvPr>
        </p:nvSpPr>
        <p:spPr/>
        <p:txBody>
          <a:bodyPr/>
          <a:lstStyle/>
          <a:p>
            <a:pPr algn="just"/>
            <a:r>
              <a:rPr lang="es-PE" dirty="0"/>
              <a:t>Sin embargo, nada de lo acotado sobre el enfoque de género autoriza a afirmar que la declaración de las víctimas de hechos de violencia de género tiene una categorización probatoria en grado mayor que el mero testigo ajeno y externo al hecho, pues eso implicaría ceñirnos a normas de valoración tasadas de la prueba, contrario a la  libertad probatoria base de la valoración racional de la misma.</a:t>
            </a:r>
          </a:p>
        </p:txBody>
      </p:sp>
      <p:sp>
        <p:nvSpPr>
          <p:cNvPr id="4" name="Marcador de fecha 3">
            <a:extLst>
              <a:ext uri="{FF2B5EF4-FFF2-40B4-BE49-F238E27FC236}">
                <a16:creationId xmlns:a16="http://schemas.microsoft.com/office/drawing/2014/main" id="{FD17D379-D4AE-4EAD-95EA-8538ECEE9FE1}"/>
              </a:ext>
            </a:extLst>
          </p:cNvPr>
          <p:cNvSpPr>
            <a:spLocks noGrp="1"/>
          </p:cNvSpPr>
          <p:nvPr>
            <p:ph type="dt" sz="half" idx="10"/>
          </p:nvPr>
        </p:nvSpPr>
        <p:spPr/>
        <p:txBody>
          <a:bodyPr/>
          <a:lstStyle/>
          <a:p>
            <a:r>
              <a:rPr lang="es-PE"/>
              <a:t>Instituto Peruano de Razonamiento Probatorio</a:t>
            </a:r>
            <a:endParaRPr lang="en-US" dirty="0"/>
          </a:p>
        </p:txBody>
      </p:sp>
      <p:sp>
        <p:nvSpPr>
          <p:cNvPr id="5" name="Marcador de pie de página 4">
            <a:extLst>
              <a:ext uri="{FF2B5EF4-FFF2-40B4-BE49-F238E27FC236}">
                <a16:creationId xmlns:a16="http://schemas.microsoft.com/office/drawing/2014/main" id="{2662C0E9-597D-4EEC-A146-4A58173B96D3}"/>
              </a:ext>
            </a:extLst>
          </p:cNvPr>
          <p:cNvSpPr>
            <a:spLocks noGrp="1"/>
          </p:cNvSpPr>
          <p:nvPr>
            <p:ph type="ftr" sz="quarter" idx="11"/>
          </p:nvPr>
        </p:nvSpPr>
        <p:spPr/>
        <p:txBody>
          <a:bodyPr/>
          <a:lstStyle/>
          <a:p>
            <a:r>
              <a:rPr lang="en-US"/>
              <a:t>Juan Humberto Sánchez Córdova</a:t>
            </a:r>
            <a:endParaRPr lang="en-US" dirty="0"/>
          </a:p>
        </p:txBody>
      </p:sp>
      <p:sp>
        <p:nvSpPr>
          <p:cNvPr id="6" name="Marcador de número de diapositiva 5">
            <a:extLst>
              <a:ext uri="{FF2B5EF4-FFF2-40B4-BE49-F238E27FC236}">
                <a16:creationId xmlns:a16="http://schemas.microsoft.com/office/drawing/2014/main" id="{30CEA1D4-2C38-4912-B310-9E012BDA49BC}"/>
              </a:ext>
            </a:extLst>
          </p:cNvPr>
          <p:cNvSpPr>
            <a:spLocks noGrp="1"/>
          </p:cNvSpPr>
          <p:nvPr>
            <p:ph type="sldNum" sz="quarter" idx="12"/>
          </p:nvPr>
        </p:nvSpPr>
        <p:spPr/>
        <p:txBody>
          <a:bodyPr/>
          <a:lstStyle/>
          <a:p>
            <a:fld id="{69E57DC2-970A-4B3E-BB1C-7A09969E49DF}" type="slidenum">
              <a:rPr lang="en-US" smtClean="0"/>
              <a:t>22</a:t>
            </a:fld>
            <a:endParaRPr lang="en-US" dirty="0"/>
          </a:p>
        </p:txBody>
      </p:sp>
    </p:spTree>
    <p:extLst>
      <p:ext uri="{BB962C8B-B14F-4D97-AF65-F5344CB8AC3E}">
        <p14:creationId xmlns:p14="http://schemas.microsoft.com/office/powerpoint/2010/main" val="661640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1590B8-B997-4868-A12D-62E26F0ACA32}"/>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id="{AED2293D-E7A1-44FE-949A-B6B37411E2BE}"/>
              </a:ext>
            </a:extLst>
          </p:cNvPr>
          <p:cNvSpPr>
            <a:spLocks noGrp="1"/>
          </p:cNvSpPr>
          <p:nvPr>
            <p:ph idx="1"/>
          </p:nvPr>
        </p:nvSpPr>
        <p:spPr/>
        <p:txBody>
          <a:bodyPr/>
          <a:lstStyle/>
          <a:p>
            <a:pPr algn="just"/>
            <a:r>
              <a:rPr lang="es-PE" dirty="0"/>
              <a:t>Desde un enfoque epistemológico </a:t>
            </a:r>
            <a:r>
              <a:rPr lang="es-MX" dirty="0"/>
              <a:t>se pretende asegurar el máximo grado de racionalidad y fiabilidad al juicio, por lo que se genera un diseño que permita una óptima ordenación del razonamiento probatorio que permitirá al juez exponer de forma más adecuada el método que ha seguido para construir sus inferencias </a:t>
            </a:r>
            <a:endParaRPr lang="es-PE" dirty="0"/>
          </a:p>
        </p:txBody>
      </p:sp>
      <p:sp>
        <p:nvSpPr>
          <p:cNvPr id="4" name="Marcador de fecha 3">
            <a:extLst>
              <a:ext uri="{FF2B5EF4-FFF2-40B4-BE49-F238E27FC236}">
                <a16:creationId xmlns:a16="http://schemas.microsoft.com/office/drawing/2014/main" id="{3E31A514-34DA-4BB2-8093-7B746BF08D6D}"/>
              </a:ext>
            </a:extLst>
          </p:cNvPr>
          <p:cNvSpPr>
            <a:spLocks noGrp="1"/>
          </p:cNvSpPr>
          <p:nvPr>
            <p:ph type="dt" sz="half" idx="10"/>
          </p:nvPr>
        </p:nvSpPr>
        <p:spPr/>
        <p:txBody>
          <a:bodyPr/>
          <a:lstStyle/>
          <a:p>
            <a:r>
              <a:rPr lang="es-PE"/>
              <a:t>Instituto Peruano de Razonamiento Probatorio</a:t>
            </a:r>
            <a:endParaRPr lang="en-US" dirty="0"/>
          </a:p>
        </p:txBody>
      </p:sp>
      <p:sp>
        <p:nvSpPr>
          <p:cNvPr id="5" name="Marcador de pie de página 4">
            <a:extLst>
              <a:ext uri="{FF2B5EF4-FFF2-40B4-BE49-F238E27FC236}">
                <a16:creationId xmlns:a16="http://schemas.microsoft.com/office/drawing/2014/main" id="{B83516D3-B30F-4E9E-B6A2-4545CA69875F}"/>
              </a:ext>
            </a:extLst>
          </p:cNvPr>
          <p:cNvSpPr>
            <a:spLocks noGrp="1"/>
          </p:cNvSpPr>
          <p:nvPr>
            <p:ph type="ftr" sz="quarter" idx="11"/>
          </p:nvPr>
        </p:nvSpPr>
        <p:spPr/>
        <p:txBody>
          <a:bodyPr/>
          <a:lstStyle/>
          <a:p>
            <a:r>
              <a:rPr lang="en-US"/>
              <a:t>Juan Humberto Sánchez Córdova</a:t>
            </a:r>
            <a:endParaRPr lang="en-US" dirty="0"/>
          </a:p>
        </p:txBody>
      </p:sp>
      <p:sp>
        <p:nvSpPr>
          <p:cNvPr id="6" name="Marcador de número de diapositiva 5">
            <a:extLst>
              <a:ext uri="{FF2B5EF4-FFF2-40B4-BE49-F238E27FC236}">
                <a16:creationId xmlns:a16="http://schemas.microsoft.com/office/drawing/2014/main" id="{B1718E69-D91A-4F20-AF8E-0AE22606A819}"/>
              </a:ext>
            </a:extLst>
          </p:cNvPr>
          <p:cNvSpPr>
            <a:spLocks noGrp="1"/>
          </p:cNvSpPr>
          <p:nvPr>
            <p:ph type="sldNum" sz="quarter" idx="12"/>
          </p:nvPr>
        </p:nvSpPr>
        <p:spPr/>
        <p:txBody>
          <a:bodyPr/>
          <a:lstStyle/>
          <a:p>
            <a:fld id="{69E57DC2-970A-4B3E-BB1C-7A09969E49DF}" type="slidenum">
              <a:rPr lang="en-US" smtClean="0"/>
              <a:t>23</a:t>
            </a:fld>
            <a:endParaRPr lang="en-US" dirty="0"/>
          </a:p>
        </p:txBody>
      </p:sp>
    </p:spTree>
    <p:extLst>
      <p:ext uri="{BB962C8B-B14F-4D97-AF65-F5344CB8AC3E}">
        <p14:creationId xmlns:p14="http://schemas.microsoft.com/office/powerpoint/2010/main" val="36140893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4F1B63-D18C-4BB9-9AA0-62C9B49FC7B5}"/>
              </a:ext>
            </a:extLst>
          </p:cNvPr>
          <p:cNvSpPr>
            <a:spLocks noGrp="1"/>
          </p:cNvSpPr>
          <p:nvPr>
            <p:ph type="title"/>
          </p:nvPr>
        </p:nvSpPr>
        <p:spPr/>
        <p:txBody>
          <a:bodyPr/>
          <a:lstStyle/>
          <a:p>
            <a:endParaRPr lang="es-PE"/>
          </a:p>
        </p:txBody>
      </p:sp>
      <p:sp>
        <p:nvSpPr>
          <p:cNvPr id="3" name="Marcador de contenido 2">
            <a:extLst>
              <a:ext uri="{FF2B5EF4-FFF2-40B4-BE49-F238E27FC236}">
                <a16:creationId xmlns:a16="http://schemas.microsoft.com/office/drawing/2014/main" id="{B88E445A-A8A2-4DE7-BDE2-1FFED4E571C7}"/>
              </a:ext>
            </a:extLst>
          </p:cNvPr>
          <p:cNvSpPr>
            <a:spLocks noGrp="1"/>
          </p:cNvSpPr>
          <p:nvPr>
            <p:ph idx="1"/>
          </p:nvPr>
        </p:nvSpPr>
        <p:spPr/>
        <p:txBody>
          <a:bodyPr/>
          <a:lstStyle/>
          <a:p>
            <a:pPr algn="just"/>
            <a:r>
              <a:rPr lang="es-PE" dirty="0"/>
              <a:t>La prueba personal debe valorarse : </a:t>
            </a:r>
          </a:p>
          <a:p>
            <a:pPr algn="just"/>
            <a:r>
              <a:rPr lang="es-PE" dirty="0"/>
              <a:t>i) La coherencia de los relatos, empezando por la persistencia en su incriminación, sin contradicciones. </a:t>
            </a:r>
          </a:p>
          <a:p>
            <a:pPr algn="just"/>
            <a:r>
              <a:rPr lang="es-PE" dirty="0" err="1"/>
              <a:t>ii</a:t>
            </a:r>
            <a:r>
              <a:rPr lang="es-PE" dirty="0"/>
              <a:t>) La contextualización del relato, es decir, que ofrezca detalles de un marco o ambiente en que se habrían desarrollado los hechos del relato. </a:t>
            </a:r>
          </a:p>
          <a:p>
            <a:pPr algn="just"/>
            <a:r>
              <a:rPr lang="es-PE" dirty="0" err="1"/>
              <a:t>iii</a:t>
            </a:r>
            <a:r>
              <a:rPr lang="es-PE" dirty="0"/>
              <a:t>) Las corroboraciones periféricas, como otras declaraciones, hechos que sucedieran al mismo tiempo, etc. </a:t>
            </a:r>
          </a:p>
          <a:p>
            <a:pPr algn="just"/>
            <a:r>
              <a:rPr lang="es-PE" dirty="0" err="1"/>
              <a:t>iv</a:t>
            </a:r>
            <a:r>
              <a:rPr lang="es-PE" dirty="0"/>
              <a:t>) Existencia de detalles oportunistas a favor del declarante</a:t>
            </a:r>
          </a:p>
        </p:txBody>
      </p:sp>
      <p:sp>
        <p:nvSpPr>
          <p:cNvPr id="4" name="Marcador de fecha 3">
            <a:extLst>
              <a:ext uri="{FF2B5EF4-FFF2-40B4-BE49-F238E27FC236}">
                <a16:creationId xmlns:a16="http://schemas.microsoft.com/office/drawing/2014/main" id="{47DAC039-281B-457E-8314-FF9A89ECEF5A}"/>
              </a:ext>
            </a:extLst>
          </p:cNvPr>
          <p:cNvSpPr>
            <a:spLocks noGrp="1"/>
          </p:cNvSpPr>
          <p:nvPr>
            <p:ph type="dt" sz="half" idx="10"/>
          </p:nvPr>
        </p:nvSpPr>
        <p:spPr/>
        <p:txBody>
          <a:bodyPr/>
          <a:lstStyle/>
          <a:p>
            <a:r>
              <a:rPr lang="es-PE"/>
              <a:t>Instituto Peruano de Razonamiento Probatorio</a:t>
            </a:r>
            <a:endParaRPr lang="en-US" dirty="0"/>
          </a:p>
        </p:txBody>
      </p:sp>
      <p:sp>
        <p:nvSpPr>
          <p:cNvPr id="5" name="Marcador de pie de página 4">
            <a:extLst>
              <a:ext uri="{FF2B5EF4-FFF2-40B4-BE49-F238E27FC236}">
                <a16:creationId xmlns:a16="http://schemas.microsoft.com/office/drawing/2014/main" id="{6E90C695-8D4A-48C6-B538-93EB87913AFB}"/>
              </a:ext>
            </a:extLst>
          </p:cNvPr>
          <p:cNvSpPr>
            <a:spLocks noGrp="1"/>
          </p:cNvSpPr>
          <p:nvPr>
            <p:ph type="ftr" sz="quarter" idx="11"/>
          </p:nvPr>
        </p:nvSpPr>
        <p:spPr/>
        <p:txBody>
          <a:bodyPr/>
          <a:lstStyle/>
          <a:p>
            <a:r>
              <a:rPr lang="en-US"/>
              <a:t>Juan Humberto Sánchez Córdova</a:t>
            </a:r>
            <a:endParaRPr lang="en-US" dirty="0"/>
          </a:p>
        </p:txBody>
      </p:sp>
      <p:sp>
        <p:nvSpPr>
          <p:cNvPr id="6" name="Marcador de número de diapositiva 5">
            <a:extLst>
              <a:ext uri="{FF2B5EF4-FFF2-40B4-BE49-F238E27FC236}">
                <a16:creationId xmlns:a16="http://schemas.microsoft.com/office/drawing/2014/main" id="{98270402-E41D-49F8-A4C8-54920592DD77}"/>
              </a:ext>
            </a:extLst>
          </p:cNvPr>
          <p:cNvSpPr>
            <a:spLocks noGrp="1"/>
          </p:cNvSpPr>
          <p:nvPr>
            <p:ph type="sldNum" sz="quarter" idx="12"/>
          </p:nvPr>
        </p:nvSpPr>
        <p:spPr/>
        <p:txBody>
          <a:bodyPr/>
          <a:lstStyle/>
          <a:p>
            <a:fld id="{69E57DC2-970A-4B3E-BB1C-7A09969E49DF}" type="slidenum">
              <a:rPr lang="en-US" smtClean="0"/>
              <a:t>24</a:t>
            </a:fld>
            <a:endParaRPr lang="en-US" dirty="0"/>
          </a:p>
        </p:txBody>
      </p:sp>
    </p:spTree>
    <p:extLst>
      <p:ext uri="{BB962C8B-B14F-4D97-AF65-F5344CB8AC3E}">
        <p14:creationId xmlns:p14="http://schemas.microsoft.com/office/powerpoint/2010/main" val="3111617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CA99DA-BC06-42C7-BF90-787D8292D8E7}"/>
              </a:ext>
            </a:extLst>
          </p:cNvPr>
          <p:cNvSpPr>
            <a:spLocks noGrp="1"/>
          </p:cNvSpPr>
          <p:nvPr>
            <p:ph type="title"/>
          </p:nvPr>
        </p:nvSpPr>
        <p:spPr/>
        <p:txBody>
          <a:bodyPr/>
          <a:lstStyle/>
          <a:p>
            <a:r>
              <a:rPr lang="es-PE" dirty="0"/>
              <a:t>Corte Suprema de Perú</a:t>
            </a:r>
          </a:p>
        </p:txBody>
      </p:sp>
      <p:sp>
        <p:nvSpPr>
          <p:cNvPr id="3" name="Marcador de contenido 2">
            <a:extLst>
              <a:ext uri="{FF2B5EF4-FFF2-40B4-BE49-F238E27FC236}">
                <a16:creationId xmlns:a16="http://schemas.microsoft.com/office/drawing/2014/main" id="{CDA51F75-FAAE-47C8-BF3D-EFA0D5B38174}"/>
              </a:ext>
            </a:extLst>
          </p:cNvPr>
          <p:cNvSpPr>
            <a:spLocks noGrp="1"/>
          </p:cNvSpPr>
          <p:nvPr>
            <p:ph idx="1"/>
          </p:nvPr>
        </p:nvSpPr>
        <p:spPr/>
        <p:txBody>
          <a:bodyPr/>
          <a:lstStyle/>
          <a:p>
            <a:pPr algn="just"/>
            <a:r>
              <a:rPr lang="es-ES" dirty="0"/>
              <a:t>La agraviada ha referido que cuando estaba en su departamento el acusado regresó con un cuchillo y se sentó encima de ella y le dijo que la mataría si no le daba la clave del celular; además que, con el cuchillo en el cuello, le trataba de hincar el ojo. Él habría repetido que la quería matar. Por ello, cuando gritó para pedir auxilio Martín Camino le puso una almohada, la quiso asfixiar</a:t>
            </a:r>
            <a:endParaRPr lang="es-PE" dirty="0"/>
          </a:p>
        </p:txBody>
      </p:sp>
      <p:sp>
        <p:nvSpPr>
          <p:cNvPr id="4" name="Marcador de fecha 3">
            <a:extLst>
              <a:ext uri="{FF2B5EF4-FFF2-40B4-BE49-F238E27FC236}">
                <a16:creationId xmlns:a16="http://schemas.microsoft.com/office/drawing/2014/main" id="{CBB2BF66-7C36-457C-B357-E8F46C902DF5}"/>
              </a:ext>
            </a:extLst>
          </p:cNvPr>
          <p:cNvSpPr>
            <a:spLocks noGrp="1"/>
          </p:cNvSpPr>
          <p:nvPr>
            <p:ph type="dt" sz="half" idx="10"/>
          </p:nvPr>
        </p:nvSpPr>
        <p:spPr/>
        <p:txBody>
          <a:bodyPr/>
          <a:lstStyle/>
          <a:p>
            <a:r>
              <a:rPr lang="es-PE"/>
              <a:t>Instituto Peruano de Razonamiento Probatorio</a:t>
            </a:r>
            <a:endParaRPr lang="en-US" dirty="0"/>
          </a:p>
        </p:txBody>
      </p:sp>
      <p:sp>
        <p:nvSpPr>
          <p:cNvPr id="5" name="Marcador de pie de página 4">
            <a:extLst>
              <a:ext uri="{FF2B5EF4-FFF2-40B4-BE49-F238E27FC236}">
                <a16:creationId xmlns:a16="http://schemas.microsoft.com/office/drawing/2014/main" id="{24368BC6-C974-4DC0-95F9-015F3F63153D}"/>
              </a:ext>
            </a:extLst>
          </p:cNvPr>
          <p:cNvSpPr>
            <a:spLocks noGrp="1"/>
          </p:cNvSpPr>
          <p:nvPr>
            <p:ph type="ftr" sz="quarter" idx="11"/>
          </p:nvPr>
        </p:nvSpPr>
        <p:spPr/>
        <p:txBody>
          <a:bodyPr/>
          <a:lstStyle/>
          <a:p>
            <a:r>
              <a:rPr lang="en-US"/>
              <a:t>Juan Humberto Sánchez Córdova</a:t>
            </a:r>
            <a:endParaRPr lang="en-US" dirty="0"/>
          </a:p>
        </p:txBody>
      </p:sp>
      <p:sp>
        <p:nvSpPr>
          <p:cNvPr id="6" name="Marcador de número de diapositiva 5">
            <a:extLst>
              <a:ext uri="{FF2B5EF4-FFF2-40B4-BE49-F238E27FC236}">
                <a16:creationId xmlns:a16="http://schemas.microsoft.com/office/drawing/2014/main" id="{ABC3CD26-0003-45C5-BB1F-A6E661FAC373}"/>
              </a:ext>
            </a:extLst>
          </p:cNvPr>
          <p:cNvSpPr>
            <a:spLocks noGrp="1"/>
          </p:cNvSpPr>
          <p:nvPr>
            <p:ph type="sldNum" sz="quarter" idx="12"/>
          </p:nvPr>
        </p:nvSpPr>
        <p:spPr/>
        <p:txBody>
          <a:bodyPr/>
          <a:lstStyle/>
          <a:p>
            <a:fld id="{69E57DC2-970A-4B3E-BB1C-7A09969E49DF}" type="slidenum">
              <a:rPr lang="en-US" smtClean="0"/>
              <a:t>25</a:t>
            </a:fld>
            <a:endParaRPr lang="en-US" dirty="0"/>
          </a:p>
        </p:txBody>
      </p:sp>
    </p:spTree>
    <p:extLst>
      <p:ext uri="{BB962C8B-B14F-4D97-AF65-F5344CB8AC3E}">
        <p14:creationId xmlns:p14="http://schemas.microsoft.com/office/powerpoint/2010/main" val="32143736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A5445F-16EF-425F-8102-8B76D22E4A77}"/>
              </a:ext>
            </a:extLst>
          </p:cNvPr>
          <p:cNvSpPr>
            <a:spLocks noGrp="1"/>
          </p:cNvSpPr>
          <p:nvPr>
            <p:ph type="title"/>
          </p:nvPr>
        </p:nvSpPr>
        <p:spPr/>
        <p:txBody>
          <a:bodyPr/>
          <a:lstStyle/>
          <a:p>
            <a:r>
              <a:rPr lang="es-PE" dirty="0"/>
              <a:t>Máxima de la experiencia </a:t>
            </a:r>
          </a:p>
        </p:txBody>
      </p:sp>
      <p:sp>
        <p:nvSpPr>
          <p:cNvPr id="3" name="Marcador de contenido 2">
            <a:extLst>
              <a:ext uri="{FF2B5EF4-FFF2-40B4-BE49-F238E27FC236}">
                <a16:creationId xmlns:a16="http://schemas.microsoft.com/office/drawing/2014/main" id="{9308C443-91B2-4413-B59D-224B30A61EB1}"/>
              </a:ext>
            </a:extLst>
          </p:cNvPr>
          <p:cNvSpPr>
            <a:spLocks noGrp="1"/>
          </p:cNvSpPr>
          <p:nvPr>
            <p:ph idx="1"/>
          </p:nvPr>
        </p:nvSpPr>
        <p:spPr/>
        <p:txBody>
          <a:bodyPr/>
          <a:lstStyle/>
          <a:p>
            <a:r>
              <a:rPr lang="es-ES" dirty="0"/>
              <a:t>Requieren de dos datos imprescindibles: </a:t>
            </a:r>
          </a:p>
          <a:p>
            <a:r>
              <a:rPr lang="es-ES" dirty="0"/>
              <a:t>A) racionalidad de la inducción o inferencia. </a:t>
            </a:r>
          </a:p>
          <a:p>
            <a:r>
              <a:rPr lang="es-ES" dirty="0"/>
              <a:t>B) que responda a las reglas de la lógica y la experiencia. </a:t>
            </a:r>
          </a:p>
          <a:p>
            <a:endParaRPr lang="es-ES" dirty="0"/>
          </a:p>
          <a:p>
            <a:pPr algn="just"/>
            <a:r>
              <a:rPr lang="es-ES" dirty="0"/>
              <a:t>El enlace entre el hecho base y el hecho consecuencia debe ser preciso y directo, ser fruto de una deducción, no de una mera suposición</a:t>
            </a:r>
            <a:endParaRPr lang="es-PE" dirty="0"/>
          </a:p>
        </p:txBody>
      </p:sp>
      <p:sp>
        <p:nvSpPr>
          <p:cNvPr id="4" name="Marcador de fecha 3">
            <a:extLst>
              <a:ext uri="{FF2B5EF4-FFF2-40B4-BE49-F238E27FC236}">
                <a16:creationId xmlns:a16="http://schemas.microsoft.com/office/drawing/2014/main" id="{F0A81C6A-5560-4FB2-8D9C-06E6168B9FDD}"/>
              </a:ext>
            </a:extLst>
          </p:cNvPr>
          <p:cNvSpPr>
            <a:spLocks noGrp="1"/>
          </p:cNvSpPr>
          <p:nvPr>
            <p:ph type="dt" sz="half" idx="10"/>
          </p:nvPr>
        </p:nvSpPr>
        <p:spPr/>
        <p:txBody>
          <a:bodyPr/>
          <a:lstStyle/>
          <a:p>
            <a:r>
              <a:rPr lang="es-PE"/>
              <a:t>Instituto Peruano de Razonamiento Probatorio</a:t>
            </a:r>
            <a:endParaRPr lang="en-US" dirty="0"/>
          </a:p>
        </p:txBody>
      </p:sp>
      <p:sp>
        <p:nvSpPr>
          <p:cNvPr id="5" name="Marcador de pie de página 4">
            <a:extLst>
              <a:ext uri="{FF2B5EF4-FFF2-40B4-BE49-F238E27FC236}">
                <a16:creationId xmlns:a16="http://schemas.microsoft.com/office/drawing/2014/main" id="{E634F9A5-B9C2-4FDB-8198-1601842D0C81}"/>
              </a:ext>
            </a:extLst>
          </p:cNvPr>
          <p:cNvSpPr>
            <a:spLocks noGrp="1"/>
          </p:cNvSpPr>
          <p:nvPr>
            <p:ph type="ftr" sz="quarter" idx="11"/>
          </p:nvPr>
        </p:nvSpPr>
        <p:spPr/>
        <p:txBody>
          <a:bodyPr/>
          <a:lstStyle/>
          <a:p>
            <a:r>
              <a:rPr lang="en-US"/>
              <a:t>Juan Humberto Sánchez Córdova</a:t>
            </a:r>
            <a:endParaRPr lang="en-US" dirty="0"/>
          </a:p>
        </p:txBody>
      </p:sp>
      <p:sp>
        <p:nvSpPr>
          <p:cNvPr id="6" name="Marcador de número de diapositiva 5">
            <a:extLst>
              <a:ext uri="{FF2B5EF4-FFF2-40B4-BE49-F238E27FC236}">
                <a16:creationId xmlns:a16="http://schemas.microsoft.com/office/drawing/2014/main" id="{C0357387-E8C8-478C-BA0A-22A144485422}"/>
              </a:ext>
            </a:extLst>
          </p:cNvPr>
          <p:cNvSpPr>
            <a:spLocks noGrp="1"/>
          </p:cNvSpPr>
          <p:nvPr>
            <p:ph type="sldNum" sz="quarter" idx="12"/>
          </p:nvPr>
        </p:nvSpPr>
        <p:spPr/>
        <p:txBody>
          <a:bodyPr/>
          <a:lstStyle/>
          <a:p>
            <a:fld id="{69E57DC2-970A-4B3E-BB1C-7A09969E49DF}" type="slidenum">
              <a:rPr lang="en-US" smtClean="0"/>
              <a:t>26</a:t>
            </a:fld>
            <a:endParaRPr lang="en-US" dirty="0"/>
          </a:p>
        </p:txBody>
      </p:sp>
    </p:spTree>
    <p:extLst>
      <p:ext uri="{BB962C8B-B14F-4D97-AF65-F5344CB8AC3E}">
        <p14:creationId xmlns:p14="http://schemas.microsoft.com/office/powerpoint/2010/main" val="11012081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85ADFB-9028-4DD9-BD3C-4362C431EA5E}"/>
              </a:ext>
            </a:extLst>
          </p:cNvPr>
          <p:cNvSpPr>
            <a:spLocks noGrp="1"/>
          </p:cNvSpPr>
          <p:nvPr>
            <p:ph type="title"/>
          </p:nvPr>
        </p:nvSpPr>
        <p:spPr/>
        <p:txBody>
          <a:bodyPr/>
          <a:lstStyle/>
          <a:p>
            <a:r>
              <a:rPr lang="es-ES" dirty="0"/>
              <a:t>Máxima de la experiencia que se usa:</a:t>
            </a:r>
            <a:endParaRPr lang="es-PE" dirty="0"/>
          </a:p>
        </p:txBody>
      </p:sp>
      <p:sp>
        <p:nvSpPr>
          <p:cNvPr id="3" name="Marcador de contenido 2">
            <a:extLst>
              <a:ext uri="{FF2B5EF4-FFF2-40B4-BE49-F238E27FC236}">
                <a16:creationId xmlns:a16="http://schemas.microsoft.com/office/drawing/2014/main" id="{319669FA-A111-42D2-AD11-F5192227A4BD}"/>
              </a:ext>
            </a:extLst>
          </p:cNvPr>
          <p:cNvSpPr>
            <a:spLocks noGrp="1"/>
          </p:cNvSpPr>
          <p:nvPr>
            <p:ph idx="1"/>
          </p:nvPr>
        </p:nvSpPr>
        <p:spPr/>
        <p:txBody>
          <a:bodyPr/>
          <a:lstStyle/>
          <a:p>
            <a:pPr algn="just"/>
            <a:endParaRPr lang="es-ES" dirty="0"/>
          </a:p>
          <a:p>
            <a:pPr algn="just"/>
            <a:r>
              <a:rPr lang="es-ES" dirty="0"/>
              <a:t>Salir del domicilio sin calzado implica que la agraviada estuvo escapando de la muerte. </a:t>
            </a:r>
          </a:p>
          <a:p>
            <a:pPr algn="just"/>
            <a:r>
              <a:rPr lang="es-ES" dirty="0"/>
              <a:t>Cada vez que se vea a alguien en la calle sin zapatos es que su vida está en riesgo.</a:t>
            </a:r>
            <a:endParaRPr lang="es-PE" dirty="0"/>
          </a:p>
          <a:p>
            <a:endParaRPr lang="es-PE" dirty="0"/>
          </a:p>
        </p:txBody>
      </p:sp>
      <p:sp>
        <p:nvSpPr>
          <p:cNvPr id="4" name="Marcador de fecha 3">
            <a:extLst>
              <a:ext uri="{FF2B5EF4-FFF2-40B4-BE49-F238E27FC236}">
                <a16:creationId xmlns:a16="http://schemas.microsoft.com/office/drawing/2014/main" id="{1F50389C-1C08-4F11-8A5F-C9E090CB0EBA}"/>
              </a:ext>
            </a:extLst>
          </p:cNvPr>
          <p:cNvSpPr>
            <a:spLocks noGrp="1"/>
          </p:cNvSpPr>
          <p:nvPr>
            <p:ph type="dt" sz="half" idx="10"/>
          </p:nvPr>
        </p:nvSpPr>
        <p:spPr/>
        <p:txBody>
          <a:bodyPr/>
          <a:lstStyle/>
          <a:p>
            <a:r>
              <a:rPr lang="es-PE"/>
              <a:t>Instituto Peruano de Razonamiento Probatorio</a:t>
            </a:r>
            <a:endParaRPr lang="en-US" dirty="0"/>
          </a:p>
        </p:txBody>
      </p:sp>
      <p:sp>
        <p:nvSpPr>
          <p:cNvPr id="5" name="Marcador de pie de página 4">
            <a:extLst>
              <a:ext uri="{FF2B5EF4-FFF2-40B4-BE49-F238E27FC236}">
                <a16:creationId xmlns:a16="http://schemas.microsoft.com/office/drawing/2014/main" id="{2D34E6A7-6CF8-4CF5-A1B9-F4677E5321F7}"/>
              </a:ext>
            </a:extLst>
          </p:cNvPr>
          <p:cNvSpPr>
            <a:spLocks noGrp="1"/>
          </p:cNvSpPr>
          <p:nvPr>
            <p:ph type="ftr" sz="quarter" idx="11"/>
          </p:nvPr>
        </p:nvSpPr>
        <p:spPr/>
        <p:txBody>
          <a:bodyPr/>
          <a:lstStyle/>
          <a:p>
            <a:r>
              <a:rPr lang="en-US"/>
              <a:t>Juan Humberto Sánchez Córdova</a:t>
            </a:r>
            <a:endParaRPr lang="en-US" dirty="0"/>
          </a:p>
        </p:txBody>
      </p:sp>
      <p:sp>
        <p:nvSpPr>
          <p:cNvPr id="6" name="Marcador de número de diapositiva 5">
            <a:extLst>
              <a:ext uri="{FF2B5EF4-FFF2-40B4-BE49-F238E27FC236}">
                <a16:creationId xmlns:a16="http://schemas.microsoft.com/office/drawing/2014/main" id="{17E5F503-BC17-4AFE-BCF9-C7BB96970941}"/>
              </a:ext>
            </a:extLst>
          </p:cNvPr>
          <p:cNvSpPr>
            <a:spLocks noGrp="1"/>
          </p:cNvSpPr>
          <p:nvPr>
            <p:ph type="sldNum" sz="quarter" idx="12"/>
          </p:nvPr>
        </p:nvSpPr>
        <p:spPr/>
        <p:txBody>
          <a:bodyPr/>
          <a:lstStyle/>
          <a:p>
            <a:fld id="{69E57DC2-970A-4B3E-BB1C-7A09969E49DF}" type="slidenum">
              <a:rPr lang="en-US" smtClean="0"/>
              <a:t>27</a:t>
            </a:fld>
            <a:endParaRPr lang="en-US" dirty="0"/>
          </a:p>
        </p:txBody>
      </p:sp>
    </p:spTree>
    <p:extLst>
      <p:ext uri="{BB962C8B-B14F-4D97-AF65-F5344CB8AC3E}">
        <p14:creationId xmlns:p14="http://schemas.microsoft.com/office/powerpoint/2010/main" val="3005378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a:t>Sistemas de valoración </a:t>
            </a:r>
          </a:p>
        </p:txBody>
      </p:sp>
      <p:sp>
        <p:nvSpPr>
          <p:cNvPr id="3" name="Marcador de contenido 2"/>
          <p:cNvSpPr>
            <a:spLocks noGrp="1"/>
          </p:cNvSpPr>
          <p:nvPr>
            <p:ph idx="1"/>
          </p:nvPr>
        </p:nvSpPr>
        <p:spPr/>
        <p:txBody>
          <a:bodyPr/>
          <a:lstStyle/>
          <a:p>
            <a:endParaRPr lang="es-PE" dirty="0"/>
          </a:p>
          <a:p>
            <a:r>
              <a:rPr lang="es-PE" dirty="0"/>
              <a:t>Íntima convicción</a:t>
            </a:r>
          </a:p>
          <a:p>
            <a:r>
              <a:rPr lang="es-PE" dirty="0"/>
              <a:t>Prueba legal</a:t>
            </a:r>
          </a:p>
          <a:p>
            <a:r>
              <a:rPr lang="es-PE" dirty="0"/>
              <a:t>Libre valoración: ¿de vuelta a la íntima convicción?</a:t>
            </a:r>
          </a:p>
          <a:p>
            <a:r>
              <a:rPr lang="es-PE" dirty="0"/>
              <a:t>Valoración racional acorde con la sana crítica  </a:t>
            </a:r>
          </a:p>
          <a:p>
            <a:endParaRPr lang="es-PE" dirty="0"/>
          </a:p>
        </p:txBody>
      </p:sp>
      <p:sp>
        <p:nvSpPr>
          <p:cNvPr id="4" name="Marcador de fecha 3"/>
          <p:cNvSpPr>
            <a:spLocks noGrp="1"/>
          </p:cNvSpPr>
          <p:nvPr>
            <p:ph type="dt" sz="half" idx="10"/>
          </p:nvPr>
        </p:nvSpPr>
        <p:spPr>
          <a:xfrm>
            <a:off x="1390650" y="6129536"/>
            <a:ext cx="1204572" cy="404614"/>
          </a:xfrm>
        </p:spPr>
        <p:txBody>
          <a:bodyPr/>
          <a:lstStyle/>
          <a:p>
            <a:r>
              <a:rPr lang="es-PE" dirty="0"/>
              <a:t>Instituto Peruano de Razonamiento Probatorio</a:t>
            </a:r>
            <a:endParaRPr lang="es-MX" dirty="0"/>
          </a:p>
        </p:txBody>
      </p:sp>
      <p:sp>
        <p:nvSpPr>
          <p:cNvPr id="5" name="Marcador de pie de página 4"/>
          <p:cNvSpPr>
            <a:spLocks noGrp="1"/>
          </p:cNvSpPr>
          <p:nvPr>
            <p:ph type="ftr" sz="quarter" idx="11"/>
          </p:nvPr>
        </p:nvSpPr>
        <p:spPr/>
        <p:txBody>
          <a:bodyPr/>
          <a:lstStyle/>
          <a:p>
            <a:r>
              <a:rPr lang="es-MX"/>
              <a:t>Juan Humberto Sánchez Córdova</a:t>
            </a:r>
          </a:p>
        </p:txBody>
      </p:sp>
      <p:sp>
        <p:nvSpPr>
          <p:cNvPr id="6" name="Marcador de número de diapositiva 5"/>
          <p:cNvSpPr>
            <a:spLocks noGrp="1"/>
          </p:cNvSpPr>
          <p:nvPr>
            <p:ph type="sldNum" sz="quarter" idx="12"/>
          </p:nvPr>
        </p:nvSpPr>
        <p:spPr/>
        <p:txBody>
          <a:bodyPr/>
          <a:lstStyle/>
          <a:p>
            <a:fld id="{CE82E9B6-6649-4C2C-9C2A-0D155506A563}" type="slidenum">
              <a:rPr lang="es-MX" smtClean="0"/>
              <a:t>3</a:t>
            </a:fld>
            <a:endParaRPr lang="es-MX"/>
          </a:p>
        </p:txBody>
      </p:sp>
    </p:spTree>
    <p:extLst>
      <p:ext uri="{BB962C8B-B14F-4D97-AF65-F5344CB8AC3E}">
        <p14:creationId xmlns:p14="http://schemas.microsoft.com/office/powerpoint/2010/main" val="3932919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PE" dirty="0"/>
              <a:t>Libre valoración racional</a:t>
            </a:r>
          </a:p>
        </p:txBody>
      </p:sp>
      <p:sp>
        <p:nvSpPr>
          <p:cNvPr id="3" name="Marcador de contenido 2"/>
          <p:cNvSpPr>
            <a:spLocks noGrp="1"/>
          </p:cNvSpPr>
          <p:nvPr>
            <p:ph type="subTitle" idx="1"/>
          </p:nvPr>
        </p:nvSpPr>
        <p:spPr/>
        <p:txBody>
          <a:bodyPr>
            <a:normAutofit fontScale="70000" lnSpcReduction="20000"/>
          </a:bodyPr>
          <a:lstStyle/>
          <a:p>
            <a:endParaRPr lang="es-PE" dirty="0"/>
          </a:p>
          <a:p>
            <a:pPr algn="just"/>
            <a:r>
              <a:rPr lang="es-PE" dirty="0"/>
              <a:t>La convicción es también una labor de reflexión y, por tanto, también se le aplican las reglas de la lógica, y que es esencialmente </a:t>
            </a:r>
            <a:r>
              <a:rPr lang="es-PE" dirty="0" err="1"/>
              <a:t>motivable</a:t>
            </a:r>
            <a:endParaRPr lang="es-PE" dirty="0"/>
          </a:p>
        </p:txBody>
      </p:sp>
    </p:spTree>
    <p:extLst>
      <p:ext uri="{BB962C8B-B14F-4D97-AF65-F5344CB8AC3E}">
        <p14:creationId xmlns:p14="http://schemas.microsoft.com/office/powerpoint/2010/main" val="521126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3B8225-BB14-418B-9F0D-AA0011F52AD7}"/>
              </a:ext>
            </a:extLst>
          </p:cNvPr>
          <p:cNvSpPr>
            <a:spLocks noGrp="1"/>
          </p:cNvSpPr>
          <p:nvPr>
            <p:ph type="title"/>
          </p:nvPr>
        </p:nvSpPr>
        <p:spPr/>
        <p:txBody>
          <a:bodyPr/>
          <a:lstStyle/>
          <a:p>
            <a:r>
              <a:rPr lang="es-PE" dirty="0"/>
              <a:t>Concepción persuasiva de la prueba </a:t>
            </a:r>
          </a:p>
        </p:txBody>
      </p:sp>
      <p:sp>
        <p:nvSpPr>
          <p:cNvPr id="3" name="Marcador de contenido 2">
            <a:extLst>
              <a:ext uri="{FF2B5EF4-FFF2-40B4-BE49-F238E27FC236}">
                <a16:creationId xmlns:a16="http://schemas.microsoft.com/office/drawing/2014/main" id="{7CB43FC9-B564-4778-84BF-722842D5CC43}"/>
              </a:ext>
            </a:extLst>
          </p:cNvPr>
          <p:cNvSpPr>
            <a:spLocks noGrp="1"/>
          </p:cNvSpPr>
          <p:nvPr>
            <p:ph idx="1"/>
          </p:nvPr>
        </p:nvSpPr>
        <p:spPr/>
        <p:txBody>
          <a:bodyPr/>
          <a:lstStyle/>
          <a:p>
            <a:endParaRPr lang="es-PE" dirty="0"/>
          </a:p>
          <a:p>
            <a:r>
              <a:rPr lang="es-PE" dirty="0"/>
              <a:t>No valoración racional, sino convencimiento , la subjetividad del juez es infalible.</a:t>
            </a:r>
          </a:p>
          <a:p>
            <a:r>
              <a:rPr lang="es-PE" dirty="0"/>
              <a:t>Concepción fuerte del principio de inmediación.</a:t>
            </a:r>
          </a:p>
          <a:p>
            <a:r>
              <a:rPr lang="es-PE" dirty="0"/>
              <a:t>Ausencia de recursos.</a:t>
            </a:r>
          </a:p>
          <a:p>
            <a:r>
              <a:rPr lang="es-PE" dirty="0"/>
              <a:t>Ausencia de motivación</a:t>
            </a:r>
          </a:p>
        </p:txBody>
      </p:sp>
      <p:sp>
        <p:nvSpPr>
          <p:cNvPr id="4" name="Marcador de fecha 3">
            <a:extLst>
              <a:ext uri="{FF2B5EF4-FFF2-40B4-BE49-F238E27FC236}">
                <a16:creationId xmlns:a16="http://schemas.microsoft.com/office/drawing/2014/main" id="{958F6AD7-B4B0-4F63-901C-475DCBE6D5CC}"/>
              </a:ext>
            </a:extLst>
          </p:cNvPr>
          <p:cNvSpPr>
            <a:spLocks noGrp="1"/>
          </p:cNvSpPr>
          <p:nvPr>
            <p:ph type="dt" sz="half" idx="10"/>
          </p:nvPr>
        </p:nvSpPr>
        <p:spPr/>
        <p:txBody>
          <a:bodyPr/>
          <a:lstStyle/>
          <a:p>
            <a:r>
              <a:rPr lang="es-PE"/>
              <a:t>Instituto Peruano de Razonamiento Probatorio</a:t>
            </a:r>
            <a:endParaRPr lang="en-US" dirty="0"/>
          </a:p>
        </p:txBody>
      </p:sp>
      <p:sp>
        <p:nvSpPr>
          <p:cNvPr id="5" name="Marcador de pie de página 4">
            <a:extLst>
              <a:ext uri="{FF2B5EF4-FFF2-40B4-BE49-F238E27FC236}">
                <a16:creationId xmlns:a16="http://schemas.microsoft.com/office/drawing/2014/main" id="{B15373A4-648E-433D-A17D-CDB5009E675A}"/>
              </a:ext>
            </a:extLst>
          </p:cNvPr>
          <p:cNvSpPr>
            <a:spLocks noGrp="1"/>
          </p:cNvSpPr>
          <p:nvPr>
            <p:ph type="ftr" sz="quarter" idx="11"/>
          </p:nvPr>
        </p:nvSpPr>
        <p:spPr/>
        <p:txBody>
          <a:bodyPr/>
          <a:lstStyle/>
          <a:p>
            <a:r>
              <a:rPr lang="en-US"/>
              <a:t>Juan Humberto Sánchez Córdova</a:t>
            </a:r>
            <a:endParaRPr lang="en-US" dirty="0"/>
          </a:p>
        </p:txBody>
      </p:sp>
      <p:sp>
        <p:nvSpPr>
          <p:cNvPr id="6" name="Marcador de número de diapositiva 5">
            <a:extLst>
              <a:ext uri="{FF2B5EF4-FFF2-40B4-BE49-F238E27FC236}">
                <a16:creationId xmlns:a16="http://schemas.microsoft.com/office/drawing/2014/main" id="{96D5F984-CF56-41B2-A0F9-D05339036571}"/>
              </a:ext>
            </a:extLst>
          </p:cNvPr>
          <p:cNvSpPr>
            <a:spLocks noGrp="1"/>
          </p:cNvSpPr>
          <p:nvPr>
            <p:ph type="sldNum" sz="quarter" idx="12"/>
          </p:nvPr>
        </p:nvSpPr>
        <p:spPr/>
        <p:txBody>
          <a:bodyPr/>
          <a:lstStyle/>
          <a:p>
            <a:fld id="{69E57DC2-970A-4B3E-BB1C-7A09969E49DF}" type="slidenum">
              <a:rPr lang="en-US" smtClean="0"/>
              <a:t>5</a:t>
            </a:fld>
            <a:endParaRPr lang="en-US" dirty="0"/>
          </a:p>
        </p:txBody>
      </p:sp>
    </p:spTree>
    <p:extLst>
      <p:ext uri="{BB962C8B-B14F-4D97-AF65-F5344CB8AC3E}">
        <p14:creationId xmlns:p14="http://schemas.microsoft.com/office/powerpoint/2010/main" val="2554697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a:t>Concepción</a:t>
            </a:r>
            <a:br>
              <a:rPr lang="es-PE" dirty="0"/>
            </a:br>
            <a:r>
              <a:rPr lang="es-PE" dirty="0"/>
              <a:t>racional</a:t>
            </a:r>
          </a:p>
        </p:txBody>
      </p:sp>
      <p:sp>
        <p:nvSpPr>
          <p:cNvPr id="3" name="Marcador de contenido 2"/>
          <p:cNvSpPr>
            <a:spLocks noGrp="1"/>
          </p:cNvSpPr>
          <p:nvPr>
            <p:ph idx="1"/>
          </p:nvPr>
        </p:nvSpPr>
        <p:spPr/>
        <p:txBody>
          <a:bodyPr>
            <a:normAutofit/>
          </a:bodyPr>
          <a:lstStyle/>
          <a:p>
            <a:pPr marL="385763" indent="-385763" algn="just">
              <a:buFont typeface="+mj-lt"/>
              <a:buAutoNum type="arabicPeriod"/>
            </a:pPr>
            <a:endParaRPr lang="es-MX" dirty="0"/>
          </a:p>
          <a:p>
            <a:pPr marL="385763" indent="-385763" algn="just">
              <a:buFont typeface="+mj-lt"/>
              <a:buAutoNum type="arabicPeriod"/>
            </a:pPr>
            <a:r>
              <a:rPr lang="es-MX" dirty="0"/>
              <a:t>El recurso al método de la corroboración y refutación de hipótesis como forma de valoración de la prueba.</a:t>
            </a:r>
          </a:p>
          <a:p>
            <a:pPr marL="385763" indent="-385763" algn="just">
              <a:buFont typeface="+mj-lt"/>
              <a:buAutoNum type="arabicPeriod"/>
            </a:pPr>
            <a:r>
              <a:rPr lang="es-MX" dirty="0"/>
              <a:t>La defensa de una versión débil o limitada del principio de inmediación.</a:t>
            </a:r>
          </a:p>
          <a:p>
            <a:pPr marL="385763" indent="-385763" algn="just">
              <a:buFont typeface="+mj-lt"/>
              <a:buAutoNum type="arabicPeriod"/>
            </a:pPr>
            <a:r>
              <a:rPr lang="es-MX" dirty="0"/>
              <a:t>Una fuerte exigencia de motivación de la decisión sobre los hechos.</a:t>
            </a:r>
          </a:p>
          <a:p>
            <a:pPr marL="385763" indent="-385763" algn="just">
              <a:buFont typeface="+mj-lt"/>
              <a:buAutoNum type="arabicPeriod"/>
            </a:pPr>
            <a:r>
              <a:rPr lang="es-MX" dirty="0"/>
              <a:t>La defensa de un sistema de recursos que ofrezca un campo amplio para el control de la decisión y su revisión en instancias superiores.</a:t>
            </a:r>
            <a:endParaRPr lang="es-PE" dirty="0"/>
          </a:p>
          <a:p>
            <a:endParaRPr lang="es-PE" dirty="0"/>
          </a:p>
        </p:txBody>
      </p:sp>
      <p:sp>
        <p:nvSpPr>
          <p:cNvPr id="4" name="Marcador de fecha 3"/>
          <p:cNvSpPr>
            <a:spLocks noGrp="1"/>
          </p:cNvSpPr>
          <p:nvPr>
            <p:ph type="dt" sz="half" idx="10"/>
          </p:nvPr>
        </p:nvSpPr>
        <p:spPr/>
        <p:txBody>
          <a:bodyPr/>
          <a:lstStyle/>
          <a:p>
            <a:r>
              <a:rPr lang="es-PE"/>
              <a:t>Instituto Peruano de Razonamiento Probatorio</a:t>
            </a:r>
            <a:endParaRPr lang="es-MX"/>
          </a:p>
        </p:txBody>
      </p:sp>
      <p:sp>
        <p:nvSpPr>
          <p:cNvPr id="5" name="Marcador de pie de página 4"/>
          <p:cNvSpPr>
            <a:spLocks noGrp="1"/>
          </p:cNvSpPr>
          <p:nvPr>
            <p:ph type="ftr" sz="quarter" idx="11"/>
          </p:nvPr>
        </p:nvSpPr>
        <p:spPr/>
        <p:txBody>
          <a:bodyPr/>
          <a:lstStyle/>
          <a:p>
            <a:r>
              <a:rPr lang="es-MX"/>
              <a:t>Juan Humberto Sánchez Córdova</a:t>
            </a:r>
          </a:p>
        </p:txBody>
      </p:sp>
      <p:sp>
        <p:nvSpPr>
          <p:cNvPr id="6" name="Marcador de número de diapositiva 5"/>
          <p:cNvSpPr>
            <a:spLocks noGrp="1"/>
          </p:cNvSpPr>
          <p:nvPr>
            <p:ph type="sldNum" sz="quarter" idx="12"/>
          </p:nvPr>
        </p:nvSpPr>
        <p:spPr/>
        <p:txBody>
          <a:bodyPr/>
          <a:lstStyle/>
          <a:p>
            <a:fld id="{CE82E9B6-6649-4C2C-9C2A-0D155506A563}" type="slidenum">
              <a:rPr lang="es-MX" smtClean="0"/>
              <a:t>6</a:t>
            </a:fld>
            <a:endParaRPr lang="es-MX"/>
          </a:p>
        </p:txBody>
      </p:sp>
      <p:pic>
        <p:nvPicPr>
          <p:cNvPr id="6146" name="Picture 2" descr="Resultado de imagen de michele taruffo">
            <a:extLst>
              <a:ext uri="{FF2B5EF4-FFF2-40B4-BE49-F238E27FC236}">
                <a16:creationId xmlns:a16="http://schemas.microsoft.com/office/drawing/2014/main" id="{6C7262F5-3EB0-4014-A4CE-39533474DB7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44228" y="14836"/>
            <a:ext cx="2523772" cy="1419622"/>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Resultado de imagen de jordi ferrer">
            <a:extLst>
              <a:ext uri="{FF2B5EF4-FFF2-40B4-BE49-F238E27FC236}">
                <a16:creationId xmlns:a16="http://schemas.microsoft.com/office/drawing/2014/main" id="{EA033E7A-95F5-40E7-981D-F302FD88EE3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06944" y="5233820"/>
            <a:ext cx="2861056" cy="1609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0960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2AC2EBC-14AE-488C-B97C-5513B81818F1}"/>
              </a:ext>
            </a:extLst>
          </p:cNvPr>
          <p:cNvSpPr>
            <a:spLocks noGrp="1"/>
          </p:cNvSpPr>
          <p:nvPr>
            <p:ph type="ctrTitle"/>
          </p:nvPr>
        </p:nvSpPr>
        <p:spPr>
          <a:xfrm>
            <a:off x="1915128" y="2379004"/>
            <a:ext cx="8361229" cy="2098226"/>
          </a:xfrm>
        </p:spPr>
        <p:txBody>
          <a:bodyPr/>
          <a:lstStyle/>
          <a:p>
            <a:r>
              <a:rPr lang="es-PE" sz="3600" b="1" dirty="0"/>
              <a:t>Un sistema procesal penal basado en la íntima convicción es incompatible con el derecho al debido proceso la interdicción de la arbitrariedad</a:t>
            </a:r>
          </a:p>
        </p:txBody>
      </p:sp>
    </p:spTree>
    <p:extLst>
      <p:ext uri="{BB962C8B-B14F-4D97-AF65-F5344CB8AC3E}">
        <p14:creationId xmlns:p14="http://schemas.microsoft.com/office/powerpoint/2010/main" val="4154733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603EE3B-22FE-49ED-A974-60D9704F8F30}"/>
              </a:ext>
            </a:extLst>
          </p:cNvPr>
          <p:cNvSpPr>
            <a:spLocks noGrp="1"/>
          </p:cNvSpPr>
          <p:nvPr>
            <p:ph type="ctrTitle"/>
          </p:nvPr>
        </p:nvSpPr>
        <p:spPr/>
        <p:txBody>
          <a:bodyPr/>
          <a:lstStyle/>
          <a:p>
            <a:r>
              <a:rPr lang="es-PE" dirty="0"/>
              <a:t>Motivación </a:t>
            </a:r>
          </a:p>
        </p:txBody>
      </p:sp>
      <p:sp>
        <p:nvSpPr>
          <p:cNvPr id="5" name="Subtítulo 4">
            <a:extLst>
              <a:ext uri="{FF2B5EF4-FFF2-40B4-BE49-F238E27FC236}">
                <a16:creationId xmlns:a16="http://schemas.microsoft.com/office/drawing/2014/main" id="{92239CDB-5FF2-4B74-B1D7-8387B9E777E9}"/>
              </a:ext>
            </a:extLst>
          </p:cNvPr>
          <p:cNvSpPr>
            <a:spLocks noGrp="1"/>
          </p:cNvSpPr>
          <p:nvPr>
            <p:ph type="subTitle" idx="1"/>
          </p:nvPr>
        </p:nvSpPr>
        <p:spPr/>
        <p:txBody>
          <a:bodyPr/>
          <a:lstStyle/>
          <a:p>
            <a:endParaRPr lang="es-PE"/>
          </a:p>
        </p:txBody>
      </p:sp>
    </p:spTree>
    <p:extLst>
      <p:ext uri="{BB962C8B-B14F-4D97-AF65-F5344CB8AC3E}">
        <p14:creationId xmlns:p14="http://schemas.microsoft.com/office/powerpoint/2010/main" val="4283274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6965DD-5D4E-464F-B1D3-20B19939DA55}"/>
              </a:ext>
            </a:extLst>
          </p:cNvPr>
          <p:cNvSpPr>
            <a:spLocks noGrp="1"/>
          </p:cNvSpPr>
          <p:nvPr>
            <p:ph type="title"/>
          </p:nvPr>
        </p:nvSpPr>
        <p:spPr/>
        <p:txBody>
          <a:bodyPr/>
          <a:lstStyle/>
          <a:p>
            <a:r>
              <a:rPr lang="es-PE" dirty="0"/>
              <a:t>Concepciones </a:t>
            </a:r>
          </a:p>
        </p:txBody>
      </p:sp>
      <p:sp>
        <p:nvSpPr>
          <p:cNvPr id="3" name="Marcador de contenido 2">
            <a:extLst>
              <a:ext uri="{FF2B5EF4-FFF2-40B4-BE49-F238E27FC236}">
                <a16:creationId xmlns:a16="http://schemas.microsoft.com/office/drawing/2014/main" id="{3E1EC832-9388-4B2A-A78A-4E720648F69C}"/>
              </a:ext>
            </a:extLst>
          </p:cNvPr>
          <p:cNvSpPr>
            <a:spLocks noGrp="1"/>
          </p:cNvSpPr>
          <p:nvPr>
            <p:ph idx="1"/>
          </p:nvPr>
        </p:nvSpPr>
        <p:spPr/>
        <p:txBody>
          <a:bodyPr/>
          <a:lstStyle/>
          <a:p>
            <a:r>
              <a:rPr lang="es-PE" dirty="0" err="1"/>
              <a:t>Psicologista</a:t>
            </a:r>
            <a:endParaRPr lang="es-PE" dirty="0"/>
          </a:p>
          <a:p>
            <a:r>
              <a:rPr lang="es-PE" dirty="0"/>
              <a:t>Explica los motivos de la decisión </a:t>
            </a:r>
          </a:p>
          <a:p>
            <a:endParaRPr lang="es-PE" dirty="0"/>
          </a:p>
          <a:p>
            <a:endParaRPr lang="es-PE" dirty="0"/>
          </a:p>
          <a:p>
            <a:r>
              <a:rPr lang="es-PE" dirty="0"/>
              <a:t>Racional </a:t>
            </a:r>
          </a:p>
          <a:p>
            <a:r>
              <a:rPr lang="es-PE" dirty="0"/>
              <a:t>Cuenta con razones que justifican la decisión</a:t>
            </a:r>
          </a:p>
        </p:txBody>
      </p:sp>
      <p:sp>
        <p:nvSpPr>
          <p:cNvPr id="4" name="Marcador de fecha 3">
            <a:extLst>
              <a:ext uri="{FF2B5EF4-FFF2-40B4-BE49-F238E27FC236}">
                <a16:creationId xmlns:a16="http://schemas.microsoft.com/office/drawing/2014/main" id="{12AE5F76-B514-4C99-A0D2-93DA20B75222}"/>
              </a:ext>
            </a:extLst>
          </p:cNvPr>
          <p:cNvSpPr>
            <a:spLocks noGrp="1"/>
          </p:cNvSpPr>
          <p:nvPr>
            <p:ph type="dt" sz="half" idx="10"/>
          </p:nvPr>
        </p:nvSpPr>
        <p:spPr/>
        <p:txBody>
          <a:bodyPr/>
          <a:lstStyle/>
          <a:p>
            <a:r>
              <a:rPr lang="es-PE"/>
              <a:t>Instituto Peruano de Razonamiento Probatorio</a:t>
            </a:r>
            <a:endParaRPr lang="en-US" dirty="0"/>
          </a:p>
        </p:txBody>
      </p:sp>
      <p:sp>
        <p:nvSpPr>
          <p:cNvPr id="5" name="Marcador de pie de página 4">
            <a:extLst>
              <a:ext uri="{FF2B5EF4-FFF2-40B4-BE49-F238E27FC236}">
                <a16:creationId xmlns:a16="http://schemas.microsoft.com/office/drawing/2014/main" id="{7B2F5DDA-6F5D-4F59-B019-B6278B310756}"/>
              </a:ext>
            </a:extLst>
          </p:cNvPr>
          <p:cNvSpPr>
            <a:spLocks noGrp="1"/>
          </p:cNvSpPr>
          <p:nvPr>
            <p:ph type="ftr" sz="quarter" idx="11"/>
          </p:nvPr>
        </p:nvSpPr>
        <p:spPr/>
        <p:txBody>
          <a:bodyPr/>
          <a:lstStyle/>
          <a:p>
            <a:r>
              <a:rPr lang="en-US"/>
              <a:t>Juan Humberto Sánchez Córdova</a:t>
            </a:r>
            <a:endParaRPr lang="en-US" dirty="0"/>
          </a:p>
        </p:txBody>
      </p:sp>
      <p:sp>
        <p:nvSpPr>
          <p:cNvPr id="6" name="Marcador de número de diapositiva 5">
            <a:extLst>
              <a:ext uri="{FF2B5EF4-FFF2-40B4-BE49-F238E27FC236}">
                <a16:creationId xmlns:a16="http://schemas.microsoft.com/office/drawing/2014/main" id="{7715BAF6-F94B-4E88-9B38-9B984EF4CD6A}"/>
              </a:ext>
            </a:extLst>
          </p:cNvPr>
          <p:cNvSpPr>
            <a:spLocks noGrp="1"/>
          </p:cNvSpPr>
          <p:nvPr>
            <p:ph type="sldNum" sz="quarter" idx="12"/>
          </p:nvPr>
        </p:nvSpPr>
        <p:spPr/>
        <p:txBody>
          <a:bodyPr/>
          <a:lstStyle/>
          <a:p>
            <a:fld id="{69E57DC2-970A-4B3E-BB1C-7A09969E49DF}" type="slidenum">
              <a:rPr lang="en-US" smtClean="0"/>
              <a:t>9</a:t>
            </a:fld>
            <a:endParaRPr lang="en-US" dirty="0"/>
          </a:p>
        </p:txBody>
      </p:sp>
    </p:spTree>
    <p:extLst>
      <p:ext uri="{BB962C8B-B14F-4D97-AF65-F5344CB8AC3E}">
        <p14:creationId xmlns:p14="http://schemas.microsoft.com/office/powerpoint/2010/main" val="3846637132"/>
      </p:ext>
    </p:extLst>
  </p:cSld>
  <p:clrMapOvr>
    <a:masterClrMapping/>
  </p:clrMapOvr>
</p:sld>
</file>

<file path=ppt/theme/theme1.xml><?xml version="1.0" encoding="utf-8"?>
<a:theme xmlns:a="http://schemas.openxmlformats.org/drawingml/2006/main" name="Recorte">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Recorte</Template>
  <TotalTime>54</TotalTime>
  <Words>1556</Words>
  <Application>Microsoft Office PowerPoint</Application>
  <PresentationFormat>Panorámica</PresentationFormat>
  <Paragraphs>173</Paragraphs>
  <Slides>27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27</vt:i4>
      </vt:variant>
    </vt:vector>
  </HeadingPairs>
  <TitlesOfParts>
    <vt:vector size="32" baseType="lpstr">
      <vt:lpstr>Arial</vt:lpstr>
      <vt:lpstr>Calibri</vt:lpstr>
      <vt:lpstr>Franklin Gothic Book</vt:lpstr>
      <vt:lpstr>Garamond</vt:lpstr>
      <vt:lpstr>Recorte</vt:lpstr>
      <vt:lpstr>La motivación de la valoración probatoria en las sentencias penales</vt:lpstr>
      <vt:lpstr>Valoración </vt:lpstr>
      <vt:lpstr>Sistemas de valoración </vt:lpstr>
      <vt:lpstr>Libre valoración racional</vt:lpstr>
      <vt:lpstr>Concepción persuasiva de la prueba </vt:lpstr>
      <vt:lpstr>Concepción racional</vt:lpstr>
      <vt:lpstr>Un sistema procesal penal basado en la íntima convicción es incompatible con el derecho al debido proceso la interdicción de la arbitrariedad</vt:lpstr>
      <vt:lpstr>Motivación </vt:lpstr>
      <vt:lpstr>Concepciones </vt:lpstr>
      <vt:lpstr>Artículo 139. 5 de la Constitución Política </vt:lpstr>
      <vt:lpstr>STC Nº 04295-2007-PHC/TC</vt:lpstr>
      <vt:lpstr>Función exteriorizar la justificación de la decisión </vt:lpstr>
      <vt:lpstr>Presentación de PowerPoint</vt:lpstr>
      <vt:lpstr>Presentación de PowerPoint</vt:lpstr>
      <vt:lpstr>STC 728-2008 HC/TC (Caso LLamoja)</vt:lpstr>
      <vt:lpstr>Jordi Ferrer</vt:lpstr>
      <vt:lpstr>Cadena inferencia</vt:lpstr>
      <vt:lpstr>STC caso Abencia Meza</vt:lpstr>
      <vt:lpstr>SENTENCIA DEL TRIBUNAL SUPREMO N° 2182/2018</vt:lpstr>
      <vt:lpstr>Sala:</vt:lpstr>
      <vt:lpstr>Presentación de PowerPoint</vt:lpstr>
      <vt:lpstr>Presentación de PowerPoint</vt:lpstr>
      <vt:lpstr>Presentación de PowerPoint</vt:lpstr>
      <vt:lpstr>Presentación de PowerPoint</vt:lpstr>
      <vt:lpstr>Corte Suprema de Perú</vt:lpstr>
      <vt:lpstr>Máxima de la experiencia </vt:lpstr>
      <vt:lpstr>Máxima de la experiencia que se usa: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Gabinete de Asesores 32</dc:creator>
  <cp:lastModifiedBy>Gabinete de Asesores 32</cp:lastModifiedBy>
  <cp:revision>6</cp:revision>
  <dcterms:created xsi:type="dcterms:W3CDTF">2020-02-26T19:43:12Z</dcterms:created>
  <dcterms:modified xsi:type="dcterms:W3CDTF">2020-02-26T20:37:21Z</dcterms:modified>
</cp:coreProperties>
</file>